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63" r:id="rId4"/>
    <p:sldId id="265" r:id="rId5"/>
    <p:sldId id="266" r:id="rId6"/>
    <p:sldId id="267" r:id="rId7"/>
    <p:sldId id="269" r:id="rId8"/>
    <p:sldId id="271" r:id="rId9"/>
    <p:sldId id="274" r:id="rId10"/>
    <p:sldId id="276" r:id="rId11"/>
    <p:sldId id="275" r:id="rId12"/>
    <p:sldId id="277" r:id="rId13"/>
    <p:sldId id="279" r:id="rId14"/>
    <p:sldId id="260" r:id="rId15"/>
    <p:sldId id="273" r:id="rId16"/>
    <p:sldId id="283" r:id="rId17"/>
    <p:sldId id="282" r:id="rId18"/>
    <p:sldId id="284" r:id="rId19"/>
    <p:sldId id="285" r:id="rId20"/>
    <p:sldId id="286" r:id="rId21"/>
    <p:sldId id="292" r:id="rId22"/>
    <p:sldId id="293" r:id="rId23"/>
    <p:sldId id="294" r:id="rId24"/>
    <p:sldId id="287" r:id="rId25"/>
    <p:sldId id="295" r:id="rId26"/>
    <p:sldId id="288" r:id="rId27"/>
    <p:sldId id="289" r:id="rId28"/>
    <p:sldId id="303" r:id="rId29"/>
    <p:sldId id="296" r:id="rId30"/>
    <p:sldId id="297" r:id="rId31"/>
    <p:sldId id="298" r:id="rId32"/>
    <p:sldId id="290" r:id="rId33"/>
    <p:sldId id="291" r:id="rId34"/>
    <p:sldId id="304" r:id="rId35"/>
    <p:sldId id="299" r:id="rId36"/>
    <p:sldId id="301"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6DD"/>
    <a:srgbClr val="195876"/>
    <a:srgbClr val="011C3C"/>
    <a:srgbClr val="C5B097"/>
    <a:srgbClr val="EEE8E1"/>
    <a:srgbClr val="EEE7DF"/>
    <a:srgbClr val="011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EE88A-B142-451E-9F67-4A6FCB5E6578}"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6E6C3-CEAA-4777-9331-C738DF5BDA2B}" type="slidenum">
              <a:rPr lang="en-US" smtClean="0"/>
              <a:t>‹#›</a:t>
            </a:fld>
            <a:endParaRPr lang="en-US"/>
          </a:p>
        </p:txBody>
      </p:sp>
    </p:spTree>
    <p:extLst>
      <p:ext uri="{BB962C8B-B14F-4D97-AF65-F5344CB8AC3E}">
        <p14:creationId xmlns:p14="http://schemas.microsoft.com/office/powerpoint/2010/main" val="163345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D959-1CDA-8034-208B-2C9A4CF8F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BAD4F-5426-E52F-C12A-55827B37E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2E1E6-7791-62E4-E412-4834D1C1CE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62A136-D8B0-8C7E-530F-0520A12D6559}"/>
              </a:ext>
            </a:extLst>
          </p:cNvPr>
          <p:cNvSpPr>
            <a:spLocks noGrp="1"/>
          </p:cNvSpPr>
          <p:nvPr>
            <p:ph type="sldNum" sz="quarter" idx="5"/>
          </p:nvPr>
        </p:nvSpPr>
        <p:spPr/>
        <p:txBody>
          <a:bodyPr/>
          <a:lstStyle/>
          <a:p>
            <a:fld id="{B356E6C3-CEAA-4777-9331-C738DF5BDA2B}" type="slidenum">
              <a:rPr lang="en-US" smtClean="0"/>
              <a:t>9</a:t>
            </a:fld>
            <a:endParaRPr lang="en-US"/>
          </a:p>
        </p:txBody>
      </p:sp>
    </p:spTree>
    <p:extLst>
      <p:ext uri="{BB962C8B-B14F-4D97-AF65-F5344CB8AC3E}">
        <p14:creationId xmlns:p14="http://schemas.microsoft.com/office/powerpoint/2010/main" val="135451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7326D-79BC-9EE1-F702-93743D4C6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9394D-7830-7D40-CC8A-0B7EBC545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A588C-BA2F-0711-3306-D9399C807A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8BC9D9-42B0-5577-93F7-11BA82A695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7080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C509D-0586-0499-1D7F-171521D68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2111F-468A-0895-BAAE-D36968E70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82420-BEFB-9B71-FC2B-5FE4E9620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04A720-BDCB-C3EA-848A-95AD5A1A9F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811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DCCF1-D1B3-F4A1-8A35-4276FC7F1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9CF6D-481D-E587-ACB2-8340C31CE6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AAF62-9775-0DE4-B044-1A8B34EE5A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27FA2-F741-1337-C355-174E428B39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943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048A9-EDA2-D6E0-E864-37FCAA6E5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294F8-182B-1781-845E-220E21DC93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CC7DE-7CEA-C430-65A9-09C5624AD9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5B276E-D177-F2AA-C89D-ED493F8DBC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49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1A1A-7CB9-D111-5A8C-E25795409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631C5-219C-5FA5-CA1A-C87105CDA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0C34F-1649-4670-021A-56638C5644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5CFDF-710F-D228-7268-F348B0D674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865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D5546-7B0E-F299-38E8-97390DB38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CE2DE-8049-520A-047F-A73889A07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3B61A-4A3F-2A7B-6DD0-46FD39A9DF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779FA5-83B7-1E5C-5A5D-CFFDD9D3DB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155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EE562-15EC-5071-466A-FC26E6A73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957F9-7CE4-1BCC-0D3A-F4C016226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6D4B2B-3F6C-4C6A-85CB-EF378D2C0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74C00-53CF-B216-291D-4775436CA8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0586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EDE8-F40D-568C-1C9E-55B1D417F7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A69D67-A26D-F4F0-4501-8E72093AD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22A58-ABC8-DDD9-826A-8D218A4128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F3716-BA54-A7B8-C84A-C6429230E6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4480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1756B-EE14-6617-F4A1-CDCB75AAF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4BD8E-FCCB-75AC-A1F5-AB32D245A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26EA3-005F-7754-2F05-5179A9BBA3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B9C3C9-B95D-BFEC-DC0B-CD55CC17E0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0067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EEB05-B3D5-1E33-A4A4-FC3463F31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E29A-7719-D7C7-9C67-7EB5F75E2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31B64-F302-4F01-514D-5380B8C253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6B507-ACE7-E116-EA21-615C2A3C8A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51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F6512-022A-9FA8-0646-E30746A32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0C31D-2D9E-17EB-A892-C7B8753BF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BA710-6FB8-D92D-DBD4-AB78518D8E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4D460F-E973-59E3-D0F4-F559F26DE550}"/>
              </a:ext>
            </a:extLst>
          </p:cNvPr>
          <p:cNvSpPr>
            <a:spLocks noGrp="1"/>
          </p:cNvSpPr>
          <p:nvPr>
            <p:ph type="sldNum" sz="quarter" idx="5"/>
          </p:nvPr>
        </p:nvSpPr>
        <p:spPr/>
        <p:txBody>
          <a:bodyPr/>
          <a:lstStyle/>
          <a:p>
            <a:fld id="{B356E6C3-CEAA-4777-9331-C738DF5BDA2B}" type="slidenum">
              <a:rPr lang="en-US" smtClean="0"/>
              <a:t>10</a:t>
            </a:fld>
            <a:endParaRPr lang="en-US"/>
          </a:p>
        </p:txBody>
      </p:sp>
    </p:spTree>
    <p:extLst>
      <p:ext uri="{BB962C8B-B14F-4D97-AF65-F5344CB8AC3E}">
        <p14:creationId xmlns:p14="http://schemas.microsoft.com/office/powerpoint/2010/main" val="1669433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A9716-728D-9AF3-9758-4B787D7CA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2F4C4-CB1E-723E-4A45-B465D1F89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598FC-6015-F3AD-B4C8-661210F436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E012A5-B713-D007-6DC4-BD325DE1A7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552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8B323-96AA-3C69-2546-D5B0B4DA8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637B3-BFA8-5817-B3A2-7B10C18A1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43A8F-4F2C-6008-8DB9-5519779F45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84808D-82DB-565D-2BAE-ECEEA83944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618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7863-EB23-028A-17C5-1F82C8E9E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DC93F-DC00-37A7-9B9A-A0307F4D2B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377C4-FF08-F655-D57F-0358F4CBB0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0002B2-C792-0284-39EE-36270E5706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4249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AD6BE-7CD1-9839-1212-05B2A7DD0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2D580-9970-37CA-BBE0-6DE087E40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202D7-6074-3B10-E5F8-232825E708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4827F-D3C4-86DA-598A-8CFAF4570E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7101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DACD-6BA1-8AFA-653C-F83425194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94090-EBDA-DD08-F661-D6BEECFFD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40ED2-E3A8-5953-4E81-BE56823543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CCC072-D7E1-4743-A79B-089991AD9F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296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3CD-6EB5-5171-D1BC-B9FD952E4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66FF-CD14-C31B-C912-F54F463C7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698681-BA5B-3E8C-8174-074225118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ED5108-E343-9B91-676A-44B199DCA1F4}"/>
              </a:ext>
            </a:extLst>
          </p:cNvPr>
          <p:cNvSpPr>
            <a:spLocks noGrp="1"/>
          </p:cNvSpPr>
          <p:nvPr>
            <p:ph type="sldNum" sz="quarter" idx="5"/>
          </p:nvPr>
        </p:nvSpPr>
        <p:spPr/>
        <p:txBody>
          <a:bodyPr/>
          <a:lstStyle/>
          <a:p>
            <a:fld id="{B356E6C3-CEAA-4777-9331-C738DF5BDA2B}" type="slidenum">
              <a:rPr lang="en-US" smtClean="0"/>
              <a:t>11</a:t>
            </a:fld>
            <a:endParaRPr lang="en-US"/>
          </a:p>
        </p:txBody>
      </p:sp>
    </p:spTree>
    <p:extLst>
      <p:ext uri="{BB962C8B-B14F-4D97-AF65-F5344CB8AC3E}">
        <p14:creationId xmlns:p14="http://schemas.microsoft.com/office/powerpoint/2010/main" val="387615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82F30-E453-B6B6-BD8A-E73547602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AEB91-BA28-7AE6-28F9-25FCBC1C0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8B017-36E8-FC28-C934-6DD0F6485A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F59F7A-291C-389F-CAFE-A9CEBB3737EF}"/>
              </a:ext>
            </a:extLst>
          </p:cNvPr>
          <p:cNvSpPr>
            <a:spLocks noGrp="1"/>
          </p:cNvSpPr>
          <p:nvPr>
            <p:ph type="sldNum" sz="quarter" idx="5"/>
          </p:nvPr>
        </p:nvSpPr>
        <p:spPr/>
        <p:txBody>
          <a:bodyPr/>
          <a:lstStyle/>
          <a:p>
            <a:fld id="{B356E6C3-CEAA-4777-9331-C738DF5BDA2B}" type="slidenum">
              <a:rPr lang="en-US" smtClean="0"/>
              <a:t>12</a:t>
            </a:fld>
            <a:endParaRPr lang="en-US"/>
          </a:p>
        </p:txBody>
      </p:sp>
    </p:spTree>
    <p:extLst>
      <p:ext uri="{BB962C8B-B14F-4D97-AF65-F5344CB8AC3E}">
        <p14:creationId xmlns:p14="http://schemas.microsoft.com/office/powerpoint/2010/main" val="380072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3E197-96D3-94F5-DA56-B8BB7189B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906CD-2CC0-A041-8552-BD99683DD4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0943E-D5A5-E0D4-FEAE-654A3C57B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BF30A-EBA5-72BB-001E-93AC00EC28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040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9606B-F05B-682C-2267-F90EB4B68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60635-A5BC-CF14-9A15-119F7C487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25CFD-B07C-9D1F-E2EA-ED75D5D1BA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7E35AB-BBB4-BCE5-44FF-3ED35B4B95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589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D077E-87BF-700B-FBD5-7B6F0836C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CA396-253E-610E-9257-63ACB547B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C8089-3F5C-D959-EE72-F667109898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C77785-D85B-56AA-C099-3CF06C4260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0571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556DF-2F55-A786-524C-A4D7D4F01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83799-D224-BE4B-175D-BB7F53EBB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33949-4E13-46DF-7553-EBF7EFF592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B6A6BB-71FB-FE9E-B9B5-6CAE0C3FB66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765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B04B7-D9CD-F24B-4DC2-E978C686B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823D1-52FA-5BDB-9F19-DB19469C7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B8426-32C7-3494-1138-856BED0A28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E98F95-7657-8244-2F4C-77AD6CF43F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6E6C3-CEAA-4777-9331-C738DF5BDA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690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D186-25CA-F217-B51B-CE4205FCF0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2DFE9B-781E-074A-93E9-4FC151B61D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FCD5AB-6BE2-B24B-9325-A4281BD8F751}"/>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372E84AA-4FC2-17F3-EEEE-D5A102903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F0A41-7B94-5AE1-78FB-DC7FC0708E68}"/>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883371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89D5-6DF4-B37F-420F-07888C7F16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8876A1-15CA-C5FC-4EE4-A9383393BA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0D6EA-17DC-27C1-1AE6-3AB05DBA8044}"/>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6FE9E1FD-44BB-6308-B347-AEA3C101F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23FE3-C65A-B6F5-97CF-E4130AD0414D}"/>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293432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FBABB2-6746-2994-E909-61B5F81606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5FBC2E-7DC6-3A8B-6162-0F123245CD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16EF2-B0AC-7E9D-75A2-2656233E19FF}"/>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2D95F989-1B8B-84D2-ACF6-8CDB6D505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EB2AF-AF3C-5829-0FFF-636A9B629103}"/>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84986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842-5753-ADE7-4482-5B88E55FCD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CA091-26E2-5CE2-29B6-AADBBF962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705D8-2E44-7BB0-1FE0-F7055A6629B3}"/>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15B003AF-79A9-C2C6-2417-F76C63CE6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29E4E-1546-B9AF-84B3-29A5EC817110}"/>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273343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6FE0-BEDC-9410-8EDD-19B436CC42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2589F-6476-6C74-BCFA-D86B859B68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6E9FD8-4BB0-239D-EE28-C2F9537F4F97}"/>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A865F981-889F-396E-B1FE-8B78D5076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8D642-0A1F-9B41-1A34-17F8AB876A7D}"/>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60666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654D-973A-1F60-3778-742A0D949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3FDDD-D407-A0C1-E173-74DE1EB7E0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4E7ACD-3B91-0025-0B64-A503F6CAAA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F8157-FA43-A1AB-EB28-89830CF8E641}"/>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6" name="Footer Placeholder 5">
            <a:extLst>
              <a:ext uri="{FF2B5EF4-FFF2-40B4-BE49-F238E27FC236}">
                <a16:creationId xmlns:a16="http://schemas.microsoft.com/office/drawing/2014/main" id="{E1E3D879-2F6B-D2DD-DDBD-73A2359734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98510-F94C-42B6-FF20-8402630A8D78}"/>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357213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0C96-6CE6-210F-685F-7F56AA2EAE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A3F30F-93AB-7350-6FD9-549FE8E4A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695F56-8322-9C98-5425-DC1EC55FD8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FF0388-431F-5040-4E9D-0C340A4EB9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D6A9B6-B84A-FBC1-6FC9-3F8B5E3E1E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74C496-51E5-FB54-B75D-E6E1AB8C344A}"/>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8" name="Footer Placeholder 7">
            <a:extLst>
              <a:ext uri="{FF2B5EF4-FFF2-40B4-BE49-F238E27FC236}">
                <a16:creationId xmlns:a16="http://schemas.microsoft.com/office/drawing/2014/main" id="{1882AABC-5960-69C1-2A08-48E79FDF5A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D9FFD7-E9F4-E7CB-AE0A-DD4776A5A8A8}"/>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320224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6F47-1FD0-CFA0-7EA6-CE8445D891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EC7AA9-6434-33AE-9999-54FF4762B16A}"/>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4" name="Footer Placeholder 3">
            <a:extLst>
              <a:ext uri="{FF2B5EF4-FFF2-40B4-BE49-F238E27FC236}">
                <a16:creationId xmlns:a16="http://schemas.microsoft.com/office/drawing/2014/main" id="{5058AE9B-0761-3E82-BAAA-88B8AC378B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C6215-BD5A-8F1F-4169-DFE54199660E}"/>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186707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85D86-0336-B24E-818F-75FD2BE72C01}"/>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3" name="Footer Placeholder 2">
            <a:extLst>
              <a:ext uri="{FF2B5EF4-FFF2-40B4-BE49-F238E27FC236}">
                <a16:creationId xmlns:a16="http://schemas.microsoft.com/office/drawing/2014/main" id="{4F856713-BC80-8B8E-182C-8EC7D230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E48B69-9E90-FB81-E404-6F82D516B030}"/>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404263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DA85-F4A2-3A5E-7544-EDCA82401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19D253-EDC7-C0D5-2BBE-48B6F5758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C06CE-BB39-2AED-4CE1-13B79B7C1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EC252-3E63-BC88-EF60-035337E4925B}"/>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6" name="Footer Placeholder 5">
            <a:extLst>
              <a:ext uri="{FF2B5EF4-FFF2-40B4-BE49-F238E27FC236}">
                <a16:creationId xmlns:a16="http://schemas.microsoft.com/office/drawing/2014/main" id="{B1A42509-1F50-96CA-8CA4-20C5A8D9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99679-71EE-A69D-2517-AC12861C5554}"/>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7993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0C44-9A01-9050-B7E7-7E517CCB1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208C7B-82B4-A09D-E2DE-A2A7C650A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B498D0-880E-3A08-1588-B3390CA66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E6571-356C-10F8-A626-CCA41F52104B}"/>
              </a:ext>
            </a:extLst>
          </p:cNvPr>
          <p:cNvSpPr>
            <a:spLocks noGrp="1"/>
          </p:cNvSpPr>
          <p:nvPr>
            <p:ph type="dt" sz="half" idx="10"/>
          </p:nvPr>
        </p:nvSpPr>
        <p:spPr/>
        <p:txBody>
          <a:bodyPr/>
          <a:lstStyle/>
          <a:p>
            <a:fld id="{24071150-0869-4610-92E8-FDE639D51F55}" type="datetimeFigureOut">
              <a:rPr lang="en-US" smtClean="0"/>
              <a:t>7/24/2025</a:t>
            </a:fld>
            <a:endParaRPr lang="en-US"/>
          </a:p>
        </p:txBody>
      </p:sp>
      <p:sp>
        <p:nvSpPr>
          <p:cNvPr id="6" name="Footer Placeholder 5">
            <a:extLst>
              <a:ext uri="{FF2B5EF4-FFF2-40B4-BE49-F238E27FC236}">
                <a16:creationId xmlns:a16="http://schemas.microsoft.com/office/drawing/2014/main" id="{2E5EA41E-75A1-A375-0BF2-14D0C98BD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143A4-A5A6-0E9A-4AF8-80108702769B}"/>
              </a:ext>
            </a:extLst>
          </p:cNvPr>
          <p:cNvSpPr>
            <a:spLocks noGrp="1"/>
          </p:cNvSpPr>
          <p:nvPr>
            <p:ph type="sldNum" sz="quarter" idx="12"/>
          </p:nvPr>
        </p:nvSpPr>
        <p:spPr/>
        <p:txBody>
          <a:bodyPr/>
          <a:lstStyle/>
          <a:p>
            <a:fld id="{0844FE91-4F41-43B8-B446-D373B2308F2B}" type="slidenum">
              <a:rPr lang="en-US" smtClean="0"/>
              <a:t>‹#›</a:t>
            </a:fld>
            <a:endParaRPr lang="en-US"/>
          </a:p>
        </p:txBody>
      </p:sp>
    </p:spTree>
    <p:extLst>
      <p:ext uri="{BB962C8B-B14F-4D97-AF65-F5344CB8AC3E}">
        <p14:creationId xmlns:p14="http://schemas.microsoft.com/office/powerpoint/2010/main" val="2208627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F95DB-A91B-3DC7-0B08-81B30D858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58F604-2BA7-F1EF-580E-0E86BE1213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08C6B-E808-42EF-6106-F82B505E1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071150-0869-4610-92E8-FDE639D51F55}" type="datetimeFigureOut">
              <a:rPr lang="en-US" smtClean="0"/>
              <a:t>7/24/2025</a:t>
            </a:fld>
            <a:endParaRPr lang="en-US"/>
          </a:p>
        </p:txBody>
      </p:sp>
      <p:sp>
        <p:nvSpPr>
          <p:cNvPr id="5" name="Footer Placeholder 4">
            <a:extLst>
              <a:ext uri="{FF2B5EF4-FFF2-40B4-BE49-F238E27FC236}">
                <a16:creationId xmlns:a16="http://schemas.microsoft.com/office/drawing/2014/main" id="{1AD69FDB-F5DD-4071-D149-8DAFF89AD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2C73B3-3AC1-04AF-7C42-1EB9F6201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44FE91-4F41-43B8-B446-D373B2308F2B}" type="slidenum">
              <a:rPr lang="en-US" smtClean="0"/>
              <a:t>‹#›</a:t>
            </a:fld>
            <a:endParaRPr lang="en-US"/>
          </a:p>
        </p:txBody>
      </p:sp>
    </p:spTree>
    <p:extLst>
      <p:ext uri="{BB962C8B-B14F-4D97-AF65-F5344CB8AC3E}">
        <p14:creationId xmlns:p14="http://schemas.microsoft.com/office/powerpoint/2010/main" val="3171134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2.png"/><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4.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7.xml"/><Relationship Id="rId5" Type="http://schemas.microsoft.com/office/2007/relationships/media" Target="../media/media3.wav"/><Relationship Id="rId15" Type="http://schemas.openxmlformats.org/officeDocument/2006/relationships/image" Target="../media/image8.png"/><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C054C-5F34-2026-2D16-F67CE77ED5E6}"/>
              </a:ext>
            </a:extLst>
          </p:cNvPr>
          <p:cNvSpPr txBox="1"/>
          <p:nvPr/>
        </p:nvSpPr>
        <p:spPr>
          <a:xfrm>
            <a:off x="2683161" y="376382"/>
            <a:ext cx="6825673" cy="830997"/>
          </a:xfrm>
          <a:prstGeom prst="rect">
            <a:avLst/>
          </a:prstGeom>
          <a:noFill/>
        </p:spPr>
        <p:txBody>
          <a:bodyPr wrap="square" rtlCol="0">
            <a:spAutoFit/>
          </a:bodyPr>
          <a:lstStyle/>
          <a:p>
            <a:pPr algn="ctr"/>
            <a:r>
              <a:rPr lang="en-US" sz="4800" dirty="0">
                <a:solidFill>
                  <a:schemeClr val="bg1"/>
                </a:solidFill>
                <a:latin typeface="Aptos Display" panose="020B0004020202020204" pitchFamily="34" charset="0"/>
              </a:rPr>
              <a:t>Neural Lyric Transcriber</a:t>
            </a:r>
          </a:p>
        </p:txBody>
      </p:sp>
      <p:sp>
        <p:nvSpPr>
          <p:cNvPr id="5" name="TextBox 4">
            <a:extLst>
              <a:ext uri="{FF2B5EF4-FFF2-40B4-BE49-F238E27FC236}">
                <a16:creationId xmlns:a16="http://schemas.microsoft.com/office/drawing/2014/main" id="{4298F654-8B21-AA59-E834-A40831B640E1}"/>
              </a:ext>
            </a:extLst>
          </p:cNvPr>
          <p:cNvSpPr txBox="1"/>
          <p:nvPr/>
        </p:nvSpPr>
        <p:spPr>
          <a:xfrm>
            <a:off x="3230415" y="1207379"/>
            <a:ext cx="5731166" cy="829010"/>
          </a:xfrm>
          <a:prstGeom prst="rect">
            <a:avLst/>
          </a:prstGeom>
          <a:noFill/>
        </p:spPr>
        <p:txBody>
          <a:bodyPr wrap="square" rtlCol="0">
            <a:spAutoFit/>
          </a:bodyPr>
          <a:lstStyle/>
          <a:p>
            <a:pPr algn="ctr">
              <a:lnSpc>
                <a:spcPct val="125000"/>
              </a:lnSpc>
            </a:pPr>
            <a:r>
              <a:rPr lang="en-US" sz="2000" dirty="0">
                <a:solidFill>
                  <a:schemeClr val="bg1"/>
                </a:solidFill>
                <a:latin typeface="Avenir Next LT Pro Light" panose="020B0304020202020204" pitchFamily="34" charset="0"/>
              </a:rPr>
              <a:t>End-to-End Lyrics Transcription from Mixed Music Audio Using Deep Learning</a:t>
            </a:r>
          </a:p>
        </p:txBody>
      </p:sp>
      <p:sp>
        <p:nvSpPr>
          <p:cNvPr id="7" name="TextBox 6">
            <a:extLst>
              <a:ext uri="{FF2B5EF4-FFF2-40B4-BE49-F238E27FC236}">
                <a16:creationId xmlns:a16="http://schemas.microsoft.com/office/drawing/2014/main" id="{5F006ED7-E36D-C855-36A8-EB2847296B4C}"/>
              </a:ext>
            </a:extLst>
          </p:cNvPr>
          <p:cNvSpPr txBox="1"/>
          <p:nvPr/>
        </p:nvSpPr>
        <p:spPr>
          <a:xfrm>
            <a:off x="3047997" y="4821612"/>
            <a:ext cx="6096000" cy="1691938"/>
          </a:xfrm>
          <a:prstGeom prst="rect">
            <a:avLst/>
          </a:prstGeom>
          <a:noFill/>
        </p:spPr>
        <p:txBody>
          <a:bodyPr wrap="square">
            <a:spAutoFit/>
          </a:bodyPr>
          <a:lstStyle/>
          <a:p>
            <a:pPr algn="ctr">
              <a:lnSpc>
                <a:spcPct val="150000"/>
              </a:lnSpc>
              <a:buNone/>
            </a:pPr>
            <a:r>
              <a:rPr lang="en-US" sz="2400" dirty="0">
                <a:solidFill>
                  <a:schemeClr val="bg1"/>
                </a:solidFill>
                <a:latin typeface="Avenir Next LT Pro Light" panose="020B0304020202020204" pitchFamily="34" charset="0"/>
              </a:rPr>
              <a:t>Presented by: Gideon Szamet</a:t>
            </a:r>
          </a:p>
          <a:p>
            <a:pPr algn="ctr">
              <a:lnSpc>
                <a:spcPct val="150000"/>
              </a:lnSpc>
              <a:buNone/>
            </a:pPr>
            <a:r>
              <a:rPr lang="en-US" sz="2400" dirty="0">
                <a:solidFill>
                  <a:schemeClr val="bg1"/>
                </a:solidFill>
                <a:latin typeface="Avenir Next LT Pro Light" panose="020B0304020202020204" pitchFamily="34" charset="0"/>
              </a:rPr>
              <a:t>Course: Deep Learning – Technion, 2025</a:t>
            </a:r>
          </a:p>
          <a:p>
            <a:pPr algn="ctr">
              <a:lnSpc>
                <a:spcPct val="150000"/>
              </a:lnSpc>
              <a:buNone/>
            </a:pPr>
            <a:r>
              <a:rPr lang="en-US" sz="2400" dirty="0">
                <a:solidFill>
                  <a:schemeClr val="bg1"/>
                </a:solidFill>
                <a:latin typeface="Avenir Next LT Pro Light" panose="020B0304020202020204" pitchFamily="34" charset="0"/>
              </a:rPr>
              <a:t>Submission Date: July 24, 2025</a:t>
            </a:r>
          </a:p>
        </p:txBody>
      </p:sp>
    </p:spTree>
    <p:extLst>
      <p:ext uri="{BB962C8B-B14F-4D97-AF65-F5344CB8AC3E}">
        <p14:creationId xmlns:p14="http://schemas.microsoft.com/office/powerpoint/2010/main" val="2978118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FAC147EA-50EB-A214-4D78-639E9DCAB4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199C62-277E-D71E-63F2-941D75951BAC}"/>
              </a:ext>
            </a:extLst>
          </p:cNvPr>
          <p:cNvSpPr txBox="1"/>
          <p:nvPr/>
        </p:nvSpPr>
        <p:spPr>
          <a:xfrm>
            <a:off x="3285950" y="165927"/>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Data Preparation</a:t>
            </a:r>
          </a:p>
        </p:txBody>
      </p:sp>
      <p:sp>
        <p:nvSpPr>
          <p:cNvPr id="13" name="TextBox 12">
            <a:extLst>
              <a:ext uri="{FF2B5EF4-FFF2-40B4-BE49-F238E27FC236}">
                <a16:creationId xmlns:a16="http://schemas.microsoft.com/office/drawing/2014/main" id="{ADE34623-7F71-D904-69B4-05C06C93D51B}"/>
              </a:ext>
            </a:extLst>
          </p:cNvPr>
          <p:cNvSpPr txBox="1"/>
          <p:nvPr/>
        </p:nvSpPr>
        <p:spPr>
          <a:xfrm>
            <a:off x="427584" y="996924"/>
            <a:ext cx="8209422" cy="18946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Selecting the isolated </a:t>
            </a:r>
            <a:r>
              <a:rPr lang="en-US" sz="2000" u="sng" dirty="0"/>
              <a:t>vocal</a:t>
            </a:r>
            <a:r>
              <a:rPr lang="en-US" sz="2000" dirty="0"/>
              <a:t> stems </a:t>
            </a:r>
          </a:p>
          <a:p>
            <a:pPr marL="285750" indent="-285750">
              <a:lnSpc>
                <a:spcPct val="150000"/>
              </a:lnSpc>
              <a:buFont typeface="Arial" panose="020B0604020202020204" pitchFamily="34" charset="0"/>
              <a:buChar char="•"/>
            </a:pPr>
            <a:r>
              <a:rPr lang="en-US" sz="2000" dirty="0"/>
              <a:t>Audio split into chunks aligned with annotated lyrics segments</a:t>
            </a:r>
          </a:p>
          <a:p>
            <a:pPr marL="285750" indent="-285750">
              <a:lnSpc>
                <a:spcPct val="150000"/>
              </a:lnSpc>
              <a:buFont typeface="Arial" panose="020B0604020202020204" pitchFamily="34" charset="0"/>
              <a:buChar char="•"/>
            </a:pPr>
            <a:r>
              <a:rPr lang="en-US" sz="2000" dirty="0"/>
              <a:t>Chunks resampled to 16 kHz mono</a:t>
            </a:r>
          </a:p>
          <a:p>
            <a:pPr marL="285750" indent="-285750">
              <a:lnSpc>
                <a:spcPct val="150000"/>
              </a:lnSpc>
              <a:buFont typeface="Arial" panose="020B0604020202020204" pitchFamily="34" charset="0"/>
              <a:buChar char="•"/>
            </a:pPr>
            <a:r>
              <a:rPr lang="en-US" sz="2000" dirty="0"/>
              <a:t>Filtered for English tracks with true lyrics (about 30% had “-” lyric)</a:t>
            </a:r>
          </a:p>
        </p:txBody>
      </p:sp>
      <p:sp>
        <p:nvSpPr>
          <p:cNvPr id="16" name="TextBox 15">
            <a:extLst>
              <a:ext uri="{FF2B5EF4-FFF2-40B4-BE49-F238E27FC236}">
                <a16:creationId xmlns:a16="http://schemas.microsoft.com/office/drawing/2014/main" id="{0087924D-3893-0139-F5B3-59AFCCC65210}"/>
              </a:ext>
            </a:extLst>
          </p:cNvPr>
          <p:cNvSpPr txBox="1"/>
          <p:nvPr/>
        </p:nvSpPr>
        <p:spPr>
          <a:xfrm>
            <a:off x="3285949" y="2956399"/>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Some EDA</a:t>
            </a:r>
          </a:p>
        </p:txBody>
      </p:sp>
      <p:sp>
        <p:nvSpPr>
          <p:cNvPr id="17" name="TextBox 16">
            <a:extLst>
              <a:ext uri="{FF2B5EF4-FFF2-40B4-BE49-F238E27FC236}">
                <a16:creationId xmlns:a16="http://schemas.microsoft.com/office/drawing/2014/main" id="{4F301C36-9C43-575B-80AC-D7C7F9DDF19E}"/>
              </a:ext>
            </a:extLst>
          </p:cNvPr>
          <p:cNvSpPr txBox="1"/>
          <p:nvPr/>
        </p:nvSpPr>
        <p:spPr>
          <a:xfrm>
            <a:off x="427584" y="3640535"/>
            <a:ext cx="9064782" cy="28179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Original dataset = 4,251 segments, After filtering = 2,975 usable segments</a:t>
            </a:r>
          </a:p>
          <a:p>
            <a:pPr marL="285750" indent="-285750">
              <a:lnSpc>
                <a:spcPct val="150000"/>
              </a:lnSpc>
              <a:buFont typeface="Arial" panose="020B0604020202020204" pitchFamily="34" charset="0"/>
              <a:buChar char="•"/>
            </a:pPr>
            <a:r>
              <a:rPr lang="en-US" sz="2000" dirty="0"/>
              <a:t>1,940 training , 1,035 test</a:t>
            </a:r>
            <a:endParaRPr lang="en-US" sz="2000" u="sng" dirty="0"/>
          </a:p>
          <a:p>
            <a:pPr marL="285750" indent="-285750">
              <a:lnSpc>
                <a:spcPct val="150000"/>
              </a:lnSpc>
              <a:buFont typeface="Arial" panose="020B0604020202020204" pitchFamily="34" charset="0"/>
              <a:buChar char="•"/>
            </a:pPr>
            <a:r>
              <a:rPr lang="en-US" sz="2000" u="sng" dirty="0"/>
              <a:t>Segment durations: </a:t>
            </a:r>
            <a:r>
              <a:rPr lang="en-US" sz="2000" dirty="0"/>
              <a:t>most between 3–12 seconds (mean ≈ 7.2s)</a:t>
            </a:r>
          </a:p>
          <a:p>
            <a:pPr marL="285750" indent="-285750">
              <a:lnSpc>
                <a:spcPct val="150000"/>
              </a:lnSpc>
              <a:buFont typeface="Arial" panose="020B0604020202020204" pitchFamily="34" charset="0"/>
              <a:buChar char="•"/>
            </a:pPr>
            <a:r>
              <a:rPr lang="en-US" sz="2000" dirty="0"/>
              <a:t>Words per segment: mean ≈ 6.9</a:t>
            </a:r>
          </a:p>
          <a:p>
            <a:pPr marL="285750" indent="-285750">
              <a:lnSpc>
                <a:spcPct val="150000"/>
              </a:lnSpc>
              <a:buFont typeface="Arial" panose="020B0604020202020204" pitchFamily="34" charset="0"/>
              <a:buChar char="•"/>
            </a:pPr>
            <a:r>
              <a:rPr lang="en-US" sz="2000" dirty="0"/>
              <a:t>Character count distribution: majority between 10 and 80 characters</a:t>
            </a:r>
          </a:p>
          <a:p>
            <a:pPr marL="285750" indent="-285750">
              <a:lnSpc>
                <a:spcPct val="150000"/>
              </a:lnSpc>
              <a:buFont typeface="Arial" panose="020B0604020202020204" pitchFamily="34" charset="0"/>
              <a:buChar char="•"/>
            </a:pPr>
            <a:r>
              <a:rPr lang="en-US" sz="2000" dirty="0"/>
              <a:t>The most frequent words were “the”, “you”, “I”, “and” and “to”</a:t>
            </a:r>
          </a:p>
        </p:txBody>
      </p:sp>
    </p:spTree>
    <p:extLst>
      <p:ext uri="{BB962C8B-B14F-4D97-AF65-F5344CB8AC3E}">
        <p14:creationId xmlns:p14="http://schemas.microsoft.com/office/powerpoint/2010/main" val="297777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7DEE4198-9E23-4BA2-7B2B-92897BFCDDB7}"/>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9A43189B-92CE-3927-2565-843BD2AFFE1C}"/>
              </a:ext>
            </a:extLst>
          </p:cNvPr>
          <p:cNvSpPr txBox="1"/>
          <p:nvPr/>
        </p:nvSpPr>
        <p:spPr>
          <a:xfrm>
            <a:off x="3285950" y="220248"/>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Some EDA</a:t>
            </a:r>
          </a:p>
        </p:txBody>
      </p:sp>
      <p:pic>
        <p:nvPicPr>
          <p:cNvPr id="4" name="Picture 3" descr="A graph of a number of different colored bars&#10;&#10;AI-generated content may be incorrect.">
            <a:extLst>
              <a:ext uri="{FF2B5EF4-FFF2-40B4-BE49-F238E27FC236}">
                <a16:creationId xmlns:a16="http://schemas.microsoft.com/office/drawing/2014/main" id="{EA1D60C8-CBD6-F297-8B72-0DB4E5DB1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212" y="1302260"/>
            <a:ext cx="5539818" cy="2734847"/>
          </a:xfrm>
          <a:prstGeom prst="rect">
            <a:avLst/>
          </a:prstGeom>
          <a:ln>
            <a:solidFill>
              <a:schemeClr val="tx1"/>
            </a:solidFill>
          </a:ln>
        </p:spPr>
      </p:pic>
      <p:pic>
        <p:nvPicPr>
          <p:cNvPr id="6" name="Picture 5" descr="A graph with blue and orange lines&#10;&#10;AI-generated content may be incorrect.">
            <a:extLst>
              <a:ext uri="{FF2B5EF4-FFF2-40B4-BE49-F238E27FC236}">
                <a16:creationId xmlns:a16="http://schemas.microsoft.com/office/drawing/2014/main" id="{D1876029-FAE4-6C73-87BD-34F775F5B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971" y="1302261"/>
            <a:ext cx="5539817" cy="2734846"/>
          </a:xfrm>
          <a:prstGeom prst="rect">
            <a:avLst/>
          </a:prstGeom>
          <a:ln>
            <a:solidFill>
              <a:schemeClr val="tx1"/>
            </a:solidFill>
          </a:ln>
        </p:spPr>
      </p:pic>
      <p:pic>
        <p:nvPicPr>
          <p:cNvPr id="8" name="Picture 7" descr="A graph of a number of segments&#10;&#10;AI-generated content may be incorrect.">
            <a:extLst>
              <a:ext uri="{FF2B5EF4-FFF2-40B4-BE49-F238E27FC236}">
                <a16:creationId xmlns:a16="http://schemas.microsoft.com/office/drawing/2014/main" id="{034CC84E-F133-BABC-7232-2067689850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4816" y="4182702"/>
            <a:ext cx="6622365" cy="2611448"/>
          </a:xfrm>
          <a:prstGeom prst="rect">
            <a:avLst/>
          </a:prstGeom>
          <a:ln>
            <a:solidFill>
              <a:schemeClr val="tx1"/>
            </a:solidFill>
          </a:ln>
        </p:spPr>
      </p:pic>
    </p:spTree>
    <p:extLst>
      <p:ext uri="{BB962C8B-B14F-4D97-AF65-F5344CB8AC3E}">
        <p14:creationId xmlns:p14="http://schemas.microsoft.com/office/powerpoint/2010/main" val="401171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7009D63F-D562-326B-721C-459593F26631}"/>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7798EA71-8CC7-389D-7607-7F386CC6D486}"/>
              </a:ext>
            </a:extLst>
          </p:cNvPr>
          <p:cNvSpPr txBox="1"/>
          <p:nvPr/>
        </p:nvSpPr>
        <p:spPr>
          <a:xfrm>
            <a:off x="3285950" y="220248"/>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Data Augmentation</a:t>
            </a:r>
          </a:p>
        </p:txBody>
      </p:sp>
      <p:sp>
        <p:nvSpPr>
          <p:cNvPr id="3" name="TextBox 2">
            <a:extLst>
              <a:ext uri="{FF2B5EF4-FFF2-40B4-BE49-F238E27FC236}">
                <a16:creationId xmlns:a16="http://schemas.microsoft.com/office/drawing/2014/main" id="{B02D49BC-12F2-127A-F946-24E3CC5D7C90}"/>
              </a:ext>
            </a:extLst>
          </p:cNvPr>
          <p:cNvSpPr txBox="1"/>
          <p:nvPr/>
        </p:nvSpPr>
        <p:spPr>
          <a:xfrm>
            <a:off x="2958219" y="1223261"/>
            <a:ext cx="6928164" cy="23562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Pitch Shifting</a:t>
            </a:r>
            <a:r>
              <a:rPr lang="en-US" sz="2000" dirty="0"/>
              <a:t>: Applied transformations of +2 and -2 semitones to simulate vocal variations.</a:t>
            </a:r>
          </a:p>
          <a:p>
            <a:pPr marL="285750" indent="-285750">
              <a:lnSpc>
                <a:spcPct val="150000"/>
              </a:lnSpc>
              <a:buFont typeface="Arial" panose="020B0604020202020204" pitchFamily="34" charset="0"/>
              <a:buChar char="•"/>
            </a:pPr>
            <a:r>
              <a:rPr lang="en-US" sz="2000" b="1" dirty="0"/>
              <a:t>Time Stretching</a:t>
            </a:r>
            <a:r>
              <a:rPr lang="en-US" sz="2000" dirty="0"/>
              <a:t>: Modified the tempo by factors of x0.9 and x1.1 to simulate different rhythmic deliveries.</a:t>
            </a:r>
          </a:p>
          <a:p>
            <a:pPr marL="285750" indent="-285750">
              <a:lnSpc>
                <a:spcPct val="150000"/>
              </a:lnSpc>
              <a:buFont typeface="Arial" panose="020B0604020202020204" pitchFamily="34" charset="0"/>
              <a:buChar char="•"/>
            </a:pPr>
            <a:r>
              <a:rPr lang="en-US" sz="2000" dirty="0"/>
              <a:t>After augmentation – 9,700 train segments</a:t>
            </a:r>
          </a:p>
        </p:txBody>
      </p:sp>
      <p:pic>
        <p:nvPicPr>
          <p:cNvPr id="7" name="Alexander Ross - Goodbye Bolero_41_46">
            <a:hlinkClick r:id="" action="ppaction://media"/>
            <a:extLst>
              <a:ext uri="{FF2B5EF4-FFF2-40B4-BE49-F238E27FC236}">
                <a16:creationId xmlns:a16="http://schemas.microsoft.com/office/drawing/2014/main" id="{1739E0C8-4AA7-6D52-D45F-3DCC3CF28898}"/>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233455" y="5529807"/>
            <a:ext cx="609600" cy="609600"/>
          </a:xfrm>
          <a:prstGeom prst="rect">
            <a:avLst/>
          </a:prstGeom>
        </p:spPr>
      </p:pic>
      <p:sp>
        <p:nvSpPr>
          <p:cNvPr id="9" name="TextBox 8">
            <a:extLst>
              <a:ext uri="{FF2B5EF4-FFF2-40B4-BE49-F238E27FC236}">
                <a16:creationId xmlns:a16="http://schemas.microsoft.com/office/drawing/2014/main" id="{B08DD622-2D0A-A13F-40A4-92A1CAD54F81}"/>
              </a:ext>
            </a:extLst>
          </p:cNvPr>
          <p:cNvSpPr txBox="1"/>
          <p:nvPr/>
        </p:nvSpPr>
        <p:spPr>
          <a:xfrm>
            <a:off x="909039" y="5069940"/>
            <a:ext cx="1258432" cy="369332"/>
          </a:xfrm>
          <a:prstGeom prst="rect">
            <a:avLst/>
          </a:prstGeom>
          <a:noFill/>
        </p:spPr>
        <p:txBody>
          <a:bodyPr wrap="square" rtlCol="0">
            <a:spAutoFit/>
          </a:bodyPr>
          <a:lstStyle/>
          <a:p>
            <a:pPr algn="ctr"/>
            <a:r>
              <a:rPr lang="en-US" dirty="0"/>
              <a:t>Original</a:t>
            </a:r>
          </a:p>
        </p:txBody>
      </p:sp>
      <p:sp>
        <p:nvSpPr>
          <p:cNvPr id="11" name="TextBox 10">
            <a:extLst>
              <a:ext uri="{FF2B5EF4-FFF2-40B4-BE49-F238E27FC236}">
                <a16:creationId xmlns:a16="http://schemas.microsoft.com/office/drawing/2014/main" id="{629306FD-84B3-A345-485A-C23C14C5D7D0}"/>
              </a:ext>
            </a:extLst>
          </p:cNvPr>
          <p:cNvSpPr txBox="1"/>
          <p:nvPr/>
        </p:nvSpPr>
        <p:spPr>
          <a:xfrm>
            <a:off x="3047246" y="3986952"/>
            <a:ext cx="609750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Segment Example - Alexander Ross - Goodbye Bolero_41_46</a:t>
            </a:r>
          </a:p>
        </p:txBody>
      </p:sp>
      <p:pic>
        <p:nvPicPr>
          <p:cNvPr id="12" name="Alexander Ross - Goodbye Bolero_41_46">
            <a:hlinkClick r:id="" action="ppaction://media"/>
            <a:extLst>
              <a:ext uri="{FF2B5EF4-FFF2-40B4-BE49-F238E27FC236}">
                <a16:creationId xmlns:a16="http://schemas.microsoft.com/office/drawing/2014/main" id="{0935503E-27EB-AA78-19B0-75F2EB962026}"/>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3560423" y="5547503"/>
            <a:ext cx="609600" cy="609600"/>
          </a:xfrm>
          <a:prstGeom prst="rect">
            <a:avLst/>
          </a:prstGeom>
        </p:spPr>
      </p:pic>
      <p:sp>
        <p:nvSpPr>
          <p:cNvPr id="13" name="TextBox 12">
            <a:extLst>
              <a:ext uri="{FF2B5EF4-FFF2-40B4-BE49-F238E27FC236}">
                <a16:creationId xmlns:a16="http://schemas.microsoft.com/office/drawing/2014/main" id="{7695857A-26BF-75D7-71D6-D840C750273E}"/>
              </a:ext>
            </a:extLst>
          </p:cNvPr>
          <p:cNvSpPr txBox="1"/>
          <p:nvPr/>
        </p:nvSpPr>
        <p:spPr>
          <a:xfrm>
            <a:off x="3237355" y="5069940"/>
            <a:ext cx="1258432" cy="369332"/>
          </a:xfrm>
          <a:prstGeom prst="rect">
            <a:avLst/>
          </a:prstGeom>
          <a:noFill/>
        </p:spPr>
        <p:txBody>
          <a:bodyPr wrap="square" rtlCol="0">
            <a:spAutoFit/>
          </a:bodyPr>
          <a:lstStyle/>
          <a:p>
            <a:pPr algn="ctr"/>
            <a:r>
              <a:rPr lang="en-US" dirty="0"/>
              <a:t>Pitch +2</a:t>
            </a:r>
          </a:p>
        </p:txBody>
      </p:sp>
      <p:pic>
        <p:nvPicPr>
          <p:cNvPr id="14" name="Alexander Ross - Goodbye Bolero_41_46">
            <a:hlinkClick r:id="" action="ppaction://media"/>
            <a:extLst>
              <a:ext uri="{FF2B5EF4-FFF2-40B4-BE49-F238E27FC236}">
                <a16:creationId xmlns:a16="http://schemas.microsoft.com/office/drawing/2014/main" id="{2C056AFB-9EAE-46AD-A636-18C363D5410E}"/>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5890087" y="5529807"/>
            <a:ext cx="609600" cy="609600"/>
          </a:xfrm>
          <a:prstGeom prst="rect">
            <a:avLst/>
          </a:prstGeom>
        </p:spPr>
      </p:pic>
      <p:sp>
        <p:nvSpPr>
          <p:cNvPr id="15" name="TextBox 14">
            <a:extLst>
              <a:ext uri="{FF2B5EF4-FFF2-40B4-BE49-F238E27FC236}">
                <a16:creationId xmlns:a16="http://schemas.microsoft.com/office/drawing/2014/main" id="{5972F7F2-75E4-54DB-47F6-B7F5D5555552}"/>
              </a:ext>
            </a:extLst>
          </p:cNvPr>
          <p:cNvSpPr txBox="1"/>
          <p:nvPr/>
        </p:nvSpPr>
        <p:spPr>
          <a:xfrm>
            <a:off x="5565671" y="5069940"/>
            <a:ext cx="1258432" cy="369332"/>
          </a:xfrm>
          <a:prstGeom prst="rect">
            <a:avLst/>
          </a:prstGeom>
          <a:noFill/>
        </p:spPr>
        <p:txBody>
          <a:bodyPr wrap="square" rtlCol="0">
            <a:spAutoFit/>
          </a:bodyPr>
          <a:lstStyle/>
          <a:p>
            <a:pPr algn="ctr"/>
            <a:r>
              <a:rPr lang="en-US" dirty="0"/>
              <a:t>Pitch -2</a:t>
            </a:r>
          </a:p>
        </p:txBody>
      </p:sp>
      <p:pic>
        <p:nvPicPr>
          <p:cNvPr id="17" name="Alexander Ross - Goodbye Bolero_41_46">
            <a:hlinkClick r:id="" action="ppaction://media"/>
            <a:extLst>
              <a:ext uri="{FF2B5EF4-FFF2-40B4-BE49-F238E27FC236}">
                <a16:creationId xmlns:a16="http://schemas.microsoft.com/office/drawing/2014/main" id="{9F7E8159-F648-52EA-D118-F160B799900D}"/>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8217055" y="5529807"/>
            <a:ext cx="609600" cy="609600"/>
          </a:xfrm>
          <a:prstGeom prst="rect">
            <a:avLst/>
          </a:prstGeom>
        </p:spPr>
      </p:pic>
      <p:sp>
        <p:nvSpPr>
          <p:cNvPr id="18" name="TextBox 17">
            <a:extLst>
              <a:ext uri="{FF2B5EF4-FFF2-40B4-BE49-F238E27FC236}">
                <a16:creationId xmlns:a16="http://schemas.microsoft.com/office/drawing/2014/main" id="{FB20FA72-4C50-448B-D20D-F42C5538B576}"/>
              </a:ext>
            </a:extLst>
          </p:cNvPr>
          <p:cNvSpPr txBox="1"/>
          <p:nvPr/>
        </p:nvSpPr>
        <p:spPr>
          <a:xfrm>
            <a:off x="7893987" y="5069940"/>
            <a:ext cx="1258432" cy="369332"/>
          </a:xfrm>
          <a:prstGeom prst="rect">
            <a:avLst/>
          </a:prstGeom>
          <a:noFill/>
        </p:spPr>
        <p:txBody>
          <a:bodyPr wrap="square" rtlCol="0">
            <a:spAutoFit/>
          </a:bodyPr>
          <a:lstStyle/>
          <a:p>
            <a:pPr algn="ctr"/>
            <a:r>
              <a:rPr lang="en-US" dirty="0"/>
              <a:t>Strech 0.9</a:t>
            </a:r>
          </a:p>
        </p:txBody>
      </p:sp>
      <p:pic>
        <p:nvPicPr>
          <p:cNvPr id="19" name="Alexander Ross - Goodbye Bolero_41_46">
            <a:hlinkClick r:id="" action="ppaction://media"/>
            <a:extLst>
              <a:ext uri="{FF2B5EF4-FFF2-40B4-BE49-F238E27FC236}">
                <a16:creationId xmlns:a16="http://schemas.microsoft.com/office/drawing/2014/main" id="{D90E3928-544E-3125-33A5-A51354FB4F17}"/>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10544023" y="5547503"/>
            <a:ext cx="609600" cy="609600"/>
          </a:xfrm>
          <a:prstGeom prst="rect">
            <a:avLst/>
          </a:prstGeom>
        </p:spPr>
      </p:pic>
      <p:sp>
        <p:nvSpPr>
          <p:cNvPr id="20" name="TextBox 19">
            <a:extLst>
              <a:ext uri="{FF2B5EF4-FFF2-40B4-BE49-F238E27FC236}">
                <a16:creationId xmlns:a16="http://schemas.microsoft.com/office/drawing/2014/main" id="{066078AF-46BE-B974-579D-70AF017DBB6A}"/>
              </a:ext>
            </a:extLst>
          </p:cNvPr>
          <p:cNvSpPr txBox="1"/>
          <p:nvPr/>
        </p:nvSpPr>
        <p:spPr>
          <a:xfrm>
            <a:off x="10222303" y="5069940"/>
            <a:ext cx="1258432" cy="369332"/>
          </a:xfrm>
          <a:prstGeom prst="rect">
            <a:avLst/>
          </a:prstGeom>
          <a:noFill/>
        </p:spPr>
        <p:txBody>
          <a:bodyPr wrap="square" rtlCol="0">
            <a:spAutoFit/>
          </a:bodyPr>
          <a:lstStyle/>
          <a:p>
            <a:pPr algn="ctr"/>
            <a:r>
              <a:rPr lang="en-US" dirty="0"/>
              <a:t>Strech 1.1</a:t>
            </a:r>
          </a:p>
        </p:txBody>
      </p:sp>
    </p:spTree>
    <p:extLst>
      <p:ext uri="{BB962C8B-B14F-4D97-AF65-F5344CB8AC3E}">
        <p14:creationId xmlns:p14="http://schemas.microsoft.com/office/powerpoint/2010/main" val="20626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1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560" fill="hold"/>
                                        <p:tgtEl>
                                          <p:spTgt spid="1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56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7"/>
                </p:tgtEl>
              </p:cMediaNode>
            </p:audio>
            <p:audio>
              <p:cMediaNode vol="80000">
                <p:cTn id="24" fill="hold" display="0">
                  <p:stCondLst>
                    <p:cond delay="indefinite"/>
                  </p:stCondLst>
                  <p:endCondLst>
                    <p:cond evt="onStopAudio" delay="0">
                      <p:tgtEl>
                        <p:sldTgt/>
                      </p:tgtEl>
                    </p:cond>
                  </p:endCondLst>
                </p:cTn>
                <p:tgtEl>
                  <p:spTgt spid="12"/>
                </p:tgtEl>
              </p:cMediaNode>
            </p:audio>
            <p:audio>
              <p:cMediaNode vol="80000">
                <p:cTn id="25" fill="hold" display="0">
                  <p:stCondLst>
                    <p:cond delay="indefinite"/>
                  </p:stCondLst>
                  <p:endCondLst>
                    <p:cond evt="onStopAudio" delay="0">
                      <p:tgtEl>
                        <p:sldTgt/>
                      </p:tgtEl>
                    </p:cond>
                  </p:endCondLst>
                </p:cTn>
                <p:tgtEl>
                  <p:spTgt spid="14"/>
                </p:tgtEl>
              </p:cMediaNode>
            </p:audio>
            <p:audio>
              <p:cMediaNode vol="80000">
                <p:cTn id="26" fill="hold" display="0">
                  <p:stCondLst>
                    <p:cond delay="indefinite"/>
                  </p:stCondLst>
                  <p:endCondLst>
                    <p:cond evt="onStopAudio" delay="0">
                      <p:tgtEl>
                        <p:sldTgt/>
                      </p:tgtEl>
                    </p:cond>
                  </p:endCondLst>
                </p:cTn>
                <p:tgtEl>
                  <p:spTgt spid="17"/>
                </p:tgtEl>
              </p:cMediaNode>
            </p:audio>
            <p:audio>
              <p:cMediaNode vol="80000">
                <p:cTn id="2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15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6CD044-E1FC-85A1-8DF0-BB95FE77C722}"/>
              </a:ext>
            </a:extLst>
          </p:cNvPr>
          <p:cNvSpPr txBox="1"/>
          <p:nvPr/>
        </p:nvSpPr>
        <p:spPr>
          <a:xfrm>
            <a:off x="1279234" y="681182"/>
            <a:ext cx="91116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1</a:t>
            </a:r>
            <a:r>
              <a:rPr kumimoji="0" lang="en-US" sz="4800" b="0" i="0" u="none" strike="noStrike" kern="1200" cap="none" spc="0" normalizeH="0" baseline="30000" noProof="0" dirty="0">
                <a:ln>
                  <a:noFill/>
                </a:ln>
                <a:solidFill>
                  <a:prstClr val="white"/>
                </a:solidFill>
                <a:effectLst/>
                <a:uLnTx/>
                <a:uFillTx/>
                <a:latin typeface="Aptos Display" panose="020B0004020202020204" pitchFamily="34" charset="0"/>
                <a:ea typeface="+mn-ea"/>
                <a:cs typeface="+mn-cs"/>
              </a:rPr>
              <a:t>st</a:t>
            </a: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  model - CNN + </a:t>
            </a:r>
            <a:r>
              <a:rPr kumimoji="0" lang="en-US" sz="4800" b="0" i="0" u="none" strike="noStrike" kern="1200" cap="none" spc="0" normalizeH="0" baseline="0" noProof="0" dirty="0" err="1">
                <a:ln>
                  <a:noFill/>
                </a:ln>
                <a:solidFill>
                  <a:prstClr val="white"/>
                </a:solidFill>
                <a:effectLst/>
                <a:uLnTx/>
                <a:uFillTx/>
                <a:latin typeface="Aptos Display" panose="020B0004020202020204" pitchFamily="34" charset="0"/>
                <a:ea typeface="+mn-ea"/>
                <a:cs typeface="+mn-cs"/>
              </a:rPr>
              <a:t>BiLSTM</a:t>
            </a: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 + CTC </a:t>
            </a:r>
          </a:p>
        </p:txBody>
      </p:sp>
      <p:sp>
        <p:nvSpPr>
          <p:cNvPr id="3" name="TextBox 2">
            <a:extLst>
              <a:ext uri="{FF2B5EF4-FFF2-40B4-BE49-F238E27FC236}">
                <a16:creationId xmlns:a16="http://schemas.microsoft.com/office/drawing/2014/main" id="{8C6BBD16-E18B-A38F-8FAE-EBD441C272B4}"/>
              </a:ext>
            </a:extLst>
          </p:cNvPr>
          <p:cNvSpPr txBox="1"/>
          <p:nvPr/>
        </p:nvSpPr>
        <p:spPr>
          <a:xfrm>
            <a:off x="2188249" y="4691889"/>
            <a:ext cx="7293643" cy="196919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Learning acoustic-lyric alignment from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spectrograms using CNN, </a:t>
            </a:r>
            <a:r>
              <a:rPr kumimoji="0" lang="en-US" sz="2800" b="0" i="0" u="none" strike="noStrike" kern="1200" cap="none" spc="0" normalizeH="0" baseline="0" noProof="0" dirty="0" err="1">
                <a:ln>
                  <a:noFill/>
                </a:ln>
                <a:solidFill>
                  <a:prstClr val="white"/>
                </a:solidFill>
                <a:effectLst/>
                <a:uLnTx/>
                <a:uFillTx/>
                <a:latin typeface="Aptos" panose="02110004020202020204"/>
                <a:ea typeface="+mn-ea"/>
                <a:cs typeface="+mn-cs"/>
              </a:rPr>
              <a:t>BiLSTM</a:t>
            </a: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 temporal context and CTC decoding</a:t>
            </a:r>
          </a:p>
        </p:txBody>
      </p:sp>
    </p:spTree>
    <p:extLst>
      <p:ext uri="{BB962C8B-B14F-4D97-AF65-F5344CB8AC3E}">
        <p14:creationId xmlns:p14="http://schemas.microsoft.com/office/powerpoint/2010/main" val="209347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B458ACBA-3706-3BD9-7194-D4D7D33A67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9582EA-F876-2A04-0FE0-89192FA9FAB9}"/>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Feature Construction</a:t>
            </a:r>
          </a:p>
        </p:txBody>
      </p:sp>
      <p:grpSp>
        <p:nvGrpSpPr>
          <p:cNvPr id="11" name="Group 10">
            <a:extLst>
              <a:ext uri="{FF2B5EF4-FFF2-40B4-BE49-F238E27FC236}">
                <a16:creationId xmlns:a16="http://schemas.microsoft.com/office/drawing/2014/main" id="{7C0701C5-A5D5-8949-3EC7-756CD4C88536}"/>
              </a:ext>
            </a:extLst>
          </p:cNvPr>
          <p:cNvGrpSpPr/>
          <p:nvPr/>
        </p:nvGrpSpPr>
        <p:grpSpPr>
          <a:xfrm>
            <a:off x="2669098" y="967362"/>
            <a:ext cx="6853802" cy="1662551"/>
            <a:chOff x="2697017" y="1191486"/>
            <a:chExt cx="6853802" cy="1662551"/>
          </a:xfrm>
        </p:grpSpPr>
        <p:grpSp>
          <p:nvGrpSpPr>
            <p:cNvPr id="8" name="Group 7">
              <a:extLst>
                <a:ext uri="{FF2B5EF4-FFF2-40B4-BE49-F238E27FC236}">
                  <a16:creationId xmlns:a16="http://schemas.microsoft.com/office/drawing/2014/main" id="{67953B73-8F8B-F2C9-0B12-836A1458303D}"/>
                </a:ext>
              </a:extLst>
            </p:cNvPr>
            <p:cNvGrpSpPr/>
            <p:nvPr/>
          </p:nvGrpSpPr>
          <p:grpSpPr>
            <a:xfrm>
              <a:off x="2697017" y="1191486"/>
              <a:ext cx="6853802" cy="1662551"/>
              <a:chOff x="1551708" y="1450104"/>
              <a:chExt cx="6853802" cy="1662551"/>
            </a:xfrm>
          </p:grpSpPr>
          <p:pic>
            <p:nvPicPr>
              <p:cNvPr id="3" name="Picture 2">
                <a:extLst>
                  <a:ext uri="{FF2B5EF4-FFF2-40B4-BE49-F238E27FC236}">
                    <a16:creationId xmlns:a16="http://schemas.microsoft.com/office/drawing/2014/main" id="{6CB03A40-B2B6-ACE4-7FB4-0AF153039D9B}"/>
                  </a:ext>
                </a:extLst>
              </p:cNvPr>
              <p:cNvPicPr>
                <a:picLocks noChangeAspect="1"/>
              </p:cNvPicPr>
              <p:nvPr/>
            </p:nvPicPr>
            <p:blipFill>
              <a:blip r:embed="rId5">
                <a:duotone>
                  <a:schemeClr val="accent1">
                    <a:shade val="45000"/>
                    <a:satMod val="135000"/>
                  </a:schemeClr>
                  <a:prstClr val="white"/>
                </a:duotone>
              </a:blip>
              <a:srcRect l="5825" t="21146" r="46229" b="54612"/>
              <a:stretch>
                <a:fillRect/>
              </a:stretch>
            </p:blipFill>
            <p:spPr>
              <a:xfrm>
                <a:off x="1551708" y="1450108"/>
                <a:ext cx="4932219" cy="1662547"/>
              </a:xfrm>
              <a:prstGeom prst="rect">
                <a:avLst/>
              </a:prstGeom>
            </p:spPr>
          </p:pic>
          <p:pic>
            <p:nvPicPr>
              <p:cNvPr id="4" name="Picture 3">
                <a:extLst>
                  <a:ext uri="{FF2B5EF4-FFF2-40B4-BE49-F238E27FC236}">
                    <a16:creationId xmlns:a16="http://schemas.microsoft.com/office/drawing/2014/main" id="{822000DE-979F-D2B4-9833-C20DA8D84B45}"/>
                  </a:ext>
                </a:extLst>
              </p:cNvPr>
              <p:cNvPicPr>
                <a:picLocks noChangeAspect="1"/>
              </p:cNvPicPr>
              <p:nvPr/>
            </p:nvPicPr>
            <p:blipFill>
              <a:blip r:embed="rId5">
                <a:duotone>
                  <a:schemeClr val="accent1">
                    <a:shade val="45000"/>
                    <a:satMod val="135000"/>
                  </a:schemeClr>
                  <a:prstClr val="white"/>
                </a:duotone>
              </a:blip>
              <a:srcRect l="79576" t="21146" r="10045" b="54612"/>
              <a:stretch>
                <a:fillRect/>
              </a:stretch>
            </p:blipFill>
            <p:spPr>
              <a:xfrm>
                <a:off x="7337769" y="1450104"/>
                <a:ext cx="1067741" cy="1662547"/>
              </a:xfrm>
              <a:prstGeom prst="rect">
                <a:avLst/>
              </a:prstGeom>
            </p:spPr>
          </p:pic>
          <p:pic>
            <p:nvPicPr>
              <p:cNvPr id="5" name="Picture 4">
                <a:extLst>
                  <a:ext uri="{FF2B5EF4-FFF2-40B4-BE49-F238E27FC236}">
                    <a16:creationId xmlns:a16="http://schemas.microsoft.com/office/drawing/2014/main" id="{DF00F3FB-9E8F-A21D-E426-455354557D0A}"/>
                  </a:ext>
                </a:extLst>
              </p:cNvPr>
              <p:cNvPicPr>
                <a:picLocks noChangeAspect="1"/>
              </p:cNvPicPr>
              <p:nvPr/>
            </p:nvPicPr>
            <p:blipFill>
              <a:blip r:embed="rId5">
                <a:duotone>
                  <a:schemeClr val="accent1">
                    <a:shade val="45000"/>
                    <a:satMod val="135000"/>
                  </a:schemeClr>
                  <a:prstClr val="white"/>
                </a:duotone>
              </a:blip>
              <a:srcRect l="77071" t="21146" r="20191" b="54612"/>
              <a:stretch>
                <a:fillRect/>
              </a:stretch>
            </p:blipFill>
            <p:spPr>
              <a:xfrm>
                <a:off x="6325354" y="1450106"/>
                <a:ext cx="281709" cy="1662547"/>
              </a:xfrm>
              <a:prstGeom prst="rect">
                <a:avLst/>
              </a:prstGeom>
            </p:spPr>
          </p:pic>
          <p:pic>
            <p:nvPicPr>
              <p:cNvPr id="7" name="Picture 6">
                <a:extLst>
                  <a:ext uri="{FF2B5EF4-FFF2-40B4-BE49-F238E27FC236}">
                    <a16:creationId xmlns:a16="http://schemas.microsoft.com/office/drawing/2014/main" id="{F56A6453-A825-FF60-9C17-7BEE1321879B}"/>
                  </a:ext>
                </a:extLst>
              </p:cNvPr>
              <p:cNvPicPr>
                <a:picLocks noChangeAspect="1"/>
              </p:cNvPicPr>
              <p:nvPr/>
            </p:nvPicPr>
            <p:blipFill>
              <a:blip r:embed="rId5">
                <a:duotone>
                  <a:schemeClr val="accent1">
                    <a:shade val="45000"/>
                    <a:satMod val="135000"/>
                  </a:schemeClr>
                  <a:prstClr val="white"/>
                </a:duotone>
              </a:blip>
              <a:srcRect l="77066" t="21146" r="20191" b="54612"/>
              <a:stretch>
                <a:fillRect/>
              </a:stretch>
            </p:blipFill>
            <p:spPr>
              <a:xfrm>
                <a:off x="6607064" y="1450104"/>
                <a:ext cx="282226" cy="1662547"/>
              </a:xfrm>
              <a:prstGeom prst="rect">
                <a:avLst/>
              </a:prstGeom>
            </p:spPr>
          </p:pic>
        </p:grpSp>
        <p:pic>
          <p:nvPicPr>
            <p:cNvPr id="9" name="Picture 8">
              <a:extLst>
                <a:ext uri="{FF2B5EF4-FFF2-40B4-BE49-F238E27FC236}">
                  <a16:creationId xmlns:a16="http://schemas.microsoft.com/office/drawing/2014/main" id="{EB60FCE9-FCFD-EB7E-CFA7-B5FC2EEC98D7}"/>
                </a:ext>
              </a:extLst>
            </p:cNvPr>
            <p:cNvPicPr>
              <a:picLocks noChangeAspect="1"/>
            </p:cNvPicPr>
            <p:nvPr/>
          </p:nvPicPr>
          <p:blipFill>
            <a:blip r:embed="rId5">
              <a:duotone>
                <a:schemeClr val="accent1">
                  <a:shade val="45000"/>
                  <a:satMod val="135000"/>
                </a:schemeClr>
                <a:prstClr val="white"/>
              </a:duotone>
            </a:blip>
            <a:srcRect l="77066" t="21146" r="20191" b="54612"/>
            <a:stretch>
              <a:fillRect/>
            </a:stretch>
          </p:blipFill>
          <p:spPr>
            <a:xfrm>
              <a:off x="8034599" y="1191486"/>
              <a:ext cx="282226" cy="1662547"/>
            </a:xfrm>
            <a:prstGeom prst="rect">
              <a:avLst/>
            </a:prstGeom>
          </p:spPr>
        </p:pic>
        <p:sp>
          <p:nvSpPr>
            <p:cNvPr id="10" name="Rectangle 9">
              <a:extLst>
                <a:ext uri="{FF2B5EF4-FFF2-40B4-BE49-F238E27FC236}">
                  <a16:creationId xmlns:a16="http://schemas.microsoft.com/office/drawing/2014/main" id="{A6D50120-C363-1DC4-AC2A-B32ACF34BEA7}"/>
                </a:ext>
              </a:extLst>
            </p:cNvPr>
            <p:cNvSpPr/>
            <p:nvPr/>
          </p:nvSpPr>
          <p:spPr>
            <a:xfrm>
              <a:off x="8316825" y="1191486"/>
              <a:ext cx="162157" cy="1662547"/>
            </a:xfrm>
            <a:prstGeom prst="rect">
              <a:avLst/>
            </a:prstGeom>
            <a:solidFill>
              <a:srgbClr val="1958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2" name="TextBox 11">
            <a:extLst>
              <a:ext uri="{FF2B5EF4-FFF2-40B4-BE49-F238E27FC236}">
                <a16:creationId xmlns:a16="http://schemas.microsoft.com/office/drawing/2014/main" id="{462801B5-F867-43D4-770A-04F0397BE706}"/>
              </a:ext>
            </a:extLst>
          </p:cNvPr>
          <p:cNvSpPr txBox="1"/>
          <p:nvPr/>
        </p:nvSpPr>
        <p:spPr>
          <a:xfrm>
            <a:off x="1081747" y="2733216"/>
            <a:ext cx="10037916" cy="1432956"/>
          </a:xfrm>
          <a:prstGeom prst="rect">
            <a:avLst/>
          </a:prstGeom>
          <a:solidFill>
            <a:srgbClr val="C6D6DD">
              <a:alpha val="45000"/>
            </a:srgbClr>
          </a:solidFill>
          <a:ln>
            <a:solidFill>
              <a:schemeClr val="accent1"/>
            </a:solidFill>
          </a:ln>
        </p:spPr>
        <p:txBody>
          <a:bodyPr wrap="square">
            <a:spAutoFit/>
          </a:bodyPr>
          <a:lstStyle/>
          <a:p>
            <a:pPr>
              <a:lnSpc>
                <a:spcPct val="150000"/>
              </a:lnSpc>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Audio chunks were transformed into </a:t>
            </a: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log-Mel spectrograms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(80 bands, 20ms hop), resampled to 16kHz mono, and saved as tensors representing time-frequency energy (</a:t>
            </a:r>
            <a:r>
              <a:rPr lang="en-US" dirty="0" err="1"/>
              <a:t>librosa.feature.melspectrogram</a:t>
            </a:r>
            <a:r>
              <a:rPr lang="en-US" dirty="0"/>
              <a:t>)</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ACA280DB-385A-0B6F-57CD-4D2A28A4AC5F}"/>
              </a:ext>
            </a:extLst>
          </p:cNvPr>
          <p:cNvSpPr txBox="1"/>
          <p:nvPr/>
        </p:nvSpPr>
        <p:spPr>
          <a:xfrm>
            <a:off x="394146" y="4335230"/>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Labeling</a:t>
            </a:r>
          </a:p>
        </p:txBody>
      </p:sp>
      <p:sp>
        <p:nvSpPr>
          <p:cNvPr id="14" name="TextBox 13">
            <a:extLst>
              <a:ext uri="{FF2B5EF4-FFF2-40B4-BE49-F238E27FC236}">
                <a16:creationId xmlns:a16="http://schemas.microsoft.com/office/drawing/2014/main" id="{4ADCB1AC-62D5-64CE-06C1-72026F5369B0}"/>
              </a:ext>
            </a:extLst>
          </p:cNvPr>
          <p:cNvSpPr txBox="1"/>
          <p:nvPr/>
        </p:nvSpPr>
        <p:spPr>
          <a:xfrm>
            <a:off x="1041102" y="5335285"/>
            <a:ext cx="10037916" cy="971292"/>
          </a:xfrm>
          <a:prstGeom prst="rect">
            <a:avLst/>
          </a:prstGeom>
          <a:solidFill>
            <a:srgbClr val="C6D6DD">
              <a:alpha val="45000"/>
            </a:srgbClr>
          </a:solidFill>
          <a:ln>
            <a:solidFill>
              <a:schemeClr val="accent1"/>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Each lyric segment was lowercased, stripped of punctuation, and tokenized character by character using a custom vocabulary (a–z, space, and blank) for CTC alignment.</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015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E26EDC91-34DD-C326-CC7F-A52EAD80D9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080C02-78A8-87B2-E429-E0FC0119E21B}"/>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Model Architecture</a:t>
            </a:r>
          </a:p>
        </p:txBody>
      </p:sp>
      <p:sp>
        <p:nvSpPr>
          <p:cNvPr id="3" name="TextBox 2">
            <a:extLst>
              <a:ext uri="{FF2B5EF4-FFF2-40B4-BE49-F238E27FC236}">
                <a16:creationId xmlns:a16="http://schemas.microsoft.com/office/drawing/2014/main" id="{C4598C33-BD7B-0C53-6DD8-838CD0D4C4FE}"/>
              </a:ext>
            </a:extLst>
          </p:cNvPr>
          <p:cNvSpPr txBox="1"/>
          <p:nvPr/>
        </p:nvSpPr>
        <p:spPr>
          <a:xfrm>
            <a:off x="1112980" y="1562561"/>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Cnn</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BiLSTM</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CTC model</a:t>
            </a:r>
          </a:p>
        </p:txBody>
      </p:sp>
      <p:sp>
        <p:nvSpPr>
          <p:cNvPr id="4" name="TextBox 3">
            <a:extLst>
              <a:ext uri="{FF2B5EF4-FFF2-40B4-BE49-F238E27FC236}">
                <a16:creationId xmlns:a16="http://schemas.microsoft.com/office/drawing/2014/main" id="{F4903A7B-70C4-F010-611D-72B6D0AB8789}"/>
              </a:ext>
            </a:extLst>
          </p:cNvPr>
          <p:cNvSpPr txBox="1"/>
          <p:nvPr/>
        </p:nvSpPr>
        <p:spPr>
          <a:xfrm>
            <a:off x="181069" y="3191754"/>
            <a:ext cx="3558012" cy="2545377"/>
          </a:xfrm>
          <a:prstGeom prst="rect">
            <a:avLst/>
          </a:prstGeom>
          <a:solidFill>
            <a:srgbClr val="C6D6DD">
              <a:alpha val="56000"/>
            </a:srgb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Aptos" panose="02110004020202020204"/>
                <a:ea typeface="+mn-ea"/>
                <a:cs typeface="+mn-cs"/>
              </a:rPr>
              <a:t>Convolutional Neural Network</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Three 2D Convolutional Layers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Batch Normalization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Relu Activations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Dropout (0.3)</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Max Pooling</a:t>
            </a:r>
          </a:p>
        </p:txBody>
      </p:sp>
      <p:sp>
        <p:nvSpPr>
          <p:cNvPr id="5" name="TextBox 4">
            <a:extLst>
              <a:ext uri="{FF2B5EF4-FFF2-40B4-BE49-F238E27FC236}">
                <a16:creationId xmlns:a16="http://schemas.microsoft.com/office/drawing/2014/main" id="{F34270E0-53E2-F998-C972-2BEAE21CE9DF}"/>
              </a:ext>
            </a:extLst>
          </p:cNvPr>
          <p:cNvSpPr txBox="1"/>
          <p:nvPr/>
        </p:nvSpPr>
        <p:spPr>
          <a:xfrm>
            <a:off x="3819053" y="3191754"/>
            <a:ext cx="4030301" cy="2545377"/>
          </a:xfrm>
          <a:prstGeom prst="rect">
            <a:avLst/>
          </a:prstGeom>
          <a:solidFill>
            <a:srgbClr val="C6D6DD">
              <a:alpha val="56000"/>
            </a:srgb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Aptos" panose="02110004020202020204"/>
                <a:ea typeface="+mn-ea"/>
                <a:cs typeface="+mn-cs"/>
              </a:rPr>
              <a:t>Bidirectional LSTM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Two Stacked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Bilstm</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Layers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Final Fully Connected Linear Layer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Projected Outputs To Character Logits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Xavier Initialization</a:t>
            </a:r>
          </a:p>
        </p:txBody>
      </p:sp>
      <p:sp>
        <p:nvSpPr>
          <p:cNvPr id="6" name="TextBox 5">
            <a:extLst>
              <a:ext uri="{FF2B5EF4-FFF2-40B4-BE49-F238E27FC236}">
                <a16:creationId xmlns:a16="http://schemas.microsoft.com/office/drawing/2014/main" id="{11C60461-EB37-C36C-C640-F859DEA6F838}"/>
              </a:ext>
            </a:extLst>
          </p:cNvPr>
          <p:cNvSpPr txBox="1"/>
          <p:nvPr/>
        </p:nvSpPr>
        <p:spPr>
          <a:xfrm>
            <a:off x="7929326" y="3191754"/>
            <a:ext cx="4173648" cy="1714380"/>
          </a:xfrm>
          <a:prstGeom prst="rect">
            <a:avLst/>
          </a:prstGeom>
          <a:solidFill>
            <a:srgbClr val="C6D6DD">
              <a:alpha val="56000"/>
            </a:srgb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Aptos" panose="02110004020202020204"/>
                <a:ea typeface="+mn-ea"/>
                <a:cs typeface="+mn-cs"/>
              </a:rPr>
              <a:t>Connectionist Temporal Classification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Align Input With Labels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Decode and Classifies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Compute Negative Log Loss </a:t>
            </a:r>
          </a:p>
        </p:txBody>
      </p:sp>
      <p:cxnSp>
        <p:nvCxnSpPr>
          <p:cNvPr id="8" name="Straight Arrow Connector 7">
            <a:extLst>
              <a:ext uri="{FF2B5EF4-FFF2-40B4-BE49-F238E27FC236}">
                <a16:creationId xmlns:a16="http://schemas.microsoft.com/office/drawing/2014/main" id="{DB2684D9-8AB7-0599-BAB3-ABFC6A7893B2}"/>
              </a:ext>
            </a:extLst>
          </p:cNvPr>
          <p:cNvCxnSpPr/>
          <p:nvPr/>
        </p:nvCxnSpPr>
        <p:spPr>
          <a:xfrm flipH="1">
            <a:off x="2604655" y="2327564"/>
            <a:ext cx="535709" cy="72043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F9408E4-A881-70A1-382D-61266BFF8B4C}"/>
              </a:ext>
            </a:extLst>
          </p:cNvPr>
          <p:cNvCxnSpPr>
            <a:cxnSpLocks/>
          </p:cNvCxnSpPr>
          <p:nvPr/>
        </p:nvCxnSpPr>
        <p:spPr>
          <a:xfrm>
            <a:off x="7402841" y="2327564"/>
            <a:ext cx="1052969" cy="72043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033D76B-6DD4-54E3-10C4-BC2C3F8879D3}"/>
              </a:ext>
            </a:extLst>
          </p:cNvPr>
          <p:cNvCxnSpPr>
            <a:cxnSpLocks/>
          </p:cNvCxnSpPr>
          <p:nvPr/>
        </p:nvCxnSpPr>
        <p:spPr>
          <a:xfrm>
            <a:off x="5190790" y="2327564"/>
            <a:ext cx="152400" cy="72043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5622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49141195-42D4-E873-61AF-7FF406418CA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A96AD05-E111-95AC-C162-E848208DD5AE}"/>
              </a:ext>
            </a:extLst>
          </p:cNvPr>
          <p:cNvPicPr>
            <a:picLocks noChangeAspect="1"/>
          </p:cNvPicPr>
          <p:nvPr/>
        </p:nvPicPr>
        <p:blipFill>
          <a:blip r:embed="rId5"/>
          <a:stretch>
            <a:fillRect/>
          </a:stretch>
        </p:blipFill>
        <p:spPr>
          <a:xfrm>
            <a:off x="2740473" y="0"/>
            <a:ext cx="7435332" cy="6858000"/>
          </a:xfrm>
          <a:prstGeom prst="rect">
            <a:avLst/>
          </a:prstGeom>
          <a:ln>
            <a:solidFill>
              <a:schemeClr val="accent1"/>
            </a:solidFill>
          </a:ln>
        </p:spPr>
      </p:pic>
    </p:spTree>
    <p:extLst>
      <p:ext uri="{BB962C8B-B14F-4D97-AF65-F5344CB8AC3E}">
        <p14:creationId xmlns:p14="http://schemas.microsoft.com/office/powerpoint/2010/main" val="413842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C7FD2BE7-3A70-310A-F053-D7EA74309E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13AF9F-695B-161C-E86D-B77BED15B27E}"/>
              </a:ext>
            </a:extLst>
          </p:cNvPr>
          <p:cNvPicPr>
            <a:picLocks noChangeAspect="1"/>
          </p:cNvPicPr>
          <p:nvPr/>
        </p:nvPicPr>
        <p:blipFill>
          <a:blip r:embed="rId5"/>
          <a:stretch>
            <a:fillRect/>
          </a:stretch>
        </p:blipFill>
        <p:spPr>
          <a:xfrm>
            <a:off x="2171555" y="0"/>
            <a:ext cx="8162925" cy="6191250"/>
          </a:xfrm>
          <a:prstGeom prst="rect">
            <a:avLst/>
          </a:prstGeom>
        </p:spPr>
      </p:pic>
      <p:sp>
        <p:nvSpPr>
          <p:cNvPr id="4" name="TextBox 3">
            <a:extLst>
              <a:ext uri="{FF2B5EF4-FFF2-40B4-BE49-F238E27FC236}">
                <a16:creationId xmlns:a16="http://schemas.microsoft.com/office/drawing/2014/main" id="{2287BD63-27A4-D0E6-8815-DFF7B742EF41}"/>
              </a:ext>
            </a:extLst>
          </p:cNvPr>
          <p:cNvSpPr txBox="1"/>
          <p:nvPr/>
        </p:nvSpPr>
        <p:spPr>
          <a:xfrm>
            <a:off x="2447636" y="5006109"/>
            <a:ext cx="858982" cy="369332"/>
          </a:xfrm>
          <a:prstGeom prst="rect">
            <a:avLst/>
          </a:prstGeom>
          <a:noFill/>
        </p:spPr>
        <p:txBody>
          <a:bodyPr wrap="square" rtlCol="0">
            <a:spAutoFit/>
          </a:bodyPr>
          <a:lstStyle/>
          <a:p>
            <a:r>
              <a:rPr lang="en-US" dirty="0"/>
              <a:t>CTC</a:t>
            </a:r>
          </a:p>
        </p:txBody>
      </p:sp>
    </p:spTree>
    <p:extLst>
      <p:ext uri="{BB962C8B-B14F-4D97-AF65-F5344CB8AC3E}">
        <p14:creationId xmlns:p14="http://schemas.microsoft.com/office/powerpoint/2010/main" val="1287241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B72ECD2E-3206-42CC-6504-2F52439C679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86F0C16-A5FC-DF12-530B-298933924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 y="1164070"/>
            <a:ext cx="11325225" cy="5619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B9307C-2FE8-4EFD-7644-7AB68FF58A1E}"/>
              </a:ext>
            </a:extLst>
          </p:cNvPr>
          <p:cNvSpPr txBox="1"/>
          <p:nvPr/>
        </p:nvSpPr>
        <p:spPr>
          <a:xfrm>
            <a:off x="1112980" y="74180"/>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Cnn</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BiLSTM</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CTC model</a:t>
            </a:r>
          </a:p>
        </p:txBody>
      </p:sp>
    </p:spTree>
    <p:extLst>
      <p:ext uri="{BB962C8B-B14F-4D97-AF65-F5344CB8AC3E}">
        <p14:creationId xmlns:p14="http://schemas.microsoft.com/office/powerpoint/2010/main" val="74824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159581-3B31-57CE-19E9-9548F210FA19}"/>
              </a:ext>
            </a:extLst>
          </p:cNvPr>
          <p:cNvSpPr txBox="1"/>
          <p:nvPr/>
        </p:nvSpPr>
        <p:spPr>
          <a:xfrm>
            <a:off x="3285950" y="165927"/>
            <a:ext cx="5620099" cy="830997"/>
          </a:xfrm>
          <a:prstGeom prst="rect">
            <a:avLst/>
          </a:prstGeom>
          <a:noFill/>
        </p:spPr>
        <p:txBody>
          <a:bodyPr wrap="square">
            <a:spAutoFit/>
          </a:bodyPr>
          <a:lstStyle/>
          <a:p>
            <a:pPr algn="ctr"/>
            <a:r>
              <a:rPr lang="en-US" sz="4800" dirty="0">
                <a:effectLst>
                  <a:outerShdw blurRad="38100" dist="38100" dir="2700000" algn="tl">
                    <a:srgbClr val="000000">
                      <a:alpha val="43137"/>
                    </a:srgbClr>
                  </a:outerShdw>
                </a:effectLst>
                <a:latin typeface="Aptos Display" panose="020B0004020202020204" pitchFamily="34" charset="0"/>
              </a:rPr>
              <a:t>Problem Statement</a:t>
            </a:r>
          </a:p>
        </p:txBody>
      </p:sp>
      <p:sp>
        <p:nvSpPr>
          <p:cNvPr id="12" name="Rectangle 1">
            <a:extLst>
              <a:ext uri="{FF2B5EF4-FFF2-40B4-BE49-F238E27FC236}">
                <a16:creationId xmlns:a16="http://schemas.microsoft.com/office/drawing/2014/main" id="{4FDFFD1A-F424-D313-2D67-9FFD3618646E}"/>
              </a:ext>
            </a:extLst>
          </p:cNvPr>
          <p:cNvSpPr>
            <a:spLocks noChangeArrowheads="1"/>
          </p:cNvSpPr>
          <p:nvPr/>
        </p:nvSpPr>
        <p:spPr bwMode="auto">
          <a:xfrm>
            <a:off x="101045" y="1163766"/>
            <a:ext cx="5911826" cy="5331139"/>
          </a:xfrm>
          <a:prstGeom prst="rect">
            <a:avLst/>
          </a:prstGeom>
          <a:solidFill>
            <a:schemeClr val="bg1">
              <a:alpha val="56000"/>
            </a:schemeClr>
          </a:solidFill>
          <a:ln>
            <a:solidFill>
              <a:srgbClr val="C5B097"/>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effectLst/>
              </a:rPr>
              <a:t>Automatic Speech Recognition (</a:t>
            </a:r>
            <a:r>
              <a:rPr kumimoji="0" lang="en-US" altLang="en-US" sz="2000" b="1" i="0" u="none" strike="noStrike" cap="none" normalizeH="0" baseline="0" dirty="0">
                <a:ln>
                  <a:noFill/>
                </a:ln>
                <a:effectLst/>
              </a:rPr>
              <a:t>ASR</a:t>
            </a:r>
            <a:r>
              <a:rPr kumimoji="0" lang="en-US" altLang="en-US" sz="2000" i="0" u="none" strike="noStrike" cap="none" normalizeH="0" baseline="0" dirty="0">
                <a:ln>
                  <a:noFill/>
                </a:ln>
                <a:effectLst/>
              </a:rPr>
              <a:t>) models </a:t>
            </a:r>
            <a:r>
              <a:rPr kumimoji="0" lang="en-US" altLang="en-US" sz="2000" i="0" u="sng" strike="noStrike" cap="none" normalizeH="0" baseline="0" dirty="0">
                <a:ln>
                  <a:noFill/>
                </a:ln>
                <a:effectLst/>
              </a:rPr>
              <a:t>perform poorly </a:t>
            </a:r>
            <a:r>
              <a:rPr kumimoji="0" lang="en-US" altLang="en-US" sz="2000" i="0" u="none" strike="noStrike" cap="none" normalizeH="0" baseline="0" dirty="0">
                <a:ln>
                  <a:noFill/>
                </a:ln>
                <a:effectLst/>
              </a:rPr>
              <a:t>when transcribing </a:t>
            </a:r>
            <a:r>
              <a:rPr kumimoji="0" lang="en-US" altLang="en-US" sz="2000" i="0" u="sng" strike="noStrike" cap="none" normalizeH="0" baseline="0" dirty="0">
                <a:ln>
                  <a:noFill/>
                </a:ln>
                <a:effectLst/>
              </a:rPr>
              <a:t>sung lyrics </a:t>
            </a:r>
            <a:r>
              <a:rPr kumimoji="0" lang="en-US" altLang="en-US" sz="2000" i="0" u="none" strike="noStrike" cap="none" normalizeH="0" baseline="0" dirty="0">
                <a:ln>
                  <a:noFill/>
                </a:ln>
                <a:effectLst/>
              </a:rPr>
              <a:t>from real musical recordings</a:t>
            </a:r>
          </a:p>
          <a:p>
            <a:pPr lvl="0" algn="ctr" eaLnBrk="0" fontAlgn="base" hangingPunct="0">
              <a:lnSpc>
                <a:spcPct val="200000"/>
              </a:lnSpc>
              <a:spcBef>
                <a:spcPct val="0"/>
              </a:spcBef>
              <a:spcAft>
                <a:spcPct val="0"/>
              </a:spcAft>
            </a:pPr>
            <a:r>
              <a:rPr lang="en-US" altLang="en-US" sz="2400" b="1" dirty="0"/>
              <a:t>What makes it challenging?</a:t>
            </a:r>
          </a:p>
          <a:p>
            <a:pPr lvl="0" eaLnBrk="0" fontAlgn="base" hangingPunct="0">
              <a:lnSpc>
                <a:spcPct val="200000"/>
              </a:lnSpc>
              <a:spcBef>
                <a:spcPct val="0"/>
              </a:spcBef>
              <a:spcAft>
                <a:spcPct val="0"/>
              </a:spcAft>
            </a:pPr>
            <a:r>
              <a:rPr lang="en-US" altLang="en-US" sz="2000" dirty="0"/>
              <a:t>🎸 Background instrumentation masks vocals</a:t>
            </a:r>
          </a:p>
          <a:p>
            <a:pPr lvl="0" eaLnBrk="0" fontAlgn="base" hangingPunct="0">
              <a:lnSpc>
                <a:spcPct val="200000"/>
              </a:lnSpc>
              <a:spcBef>
                <a:spcPct val="0"/>
              </a:spcBef>
              <a:spcAft>
                <a:spcPct val="0"/>
              </a:spcAft>
            </a:pPr>
            <a:r>
              <a:rPr lang="en-US" altLang="en-US" sz="2000" dirty="0"/>
              <a:t>🎤 Overlapping or multi-layered vocals</a:t>
            </a:r>
          </a:p>
          <a:p>
            <a:pPr lvl="0" eaLnBrk="0" fontAlgn="base" hangingPunct="0">
              <a:lnSpc>
                <a:spcPct val="200000"/>
              </a:lnSpc>
              <a:spcBef>
                <a:spcPct val="0"/>
              </a:spcBef>
              <a:spcAft>
                <a:spcPct val="0"/>
              </a:spcAft>
            </a:pPr>
            <a:r>
              <a:rPr lang="en-US" altLang="en-US" sz="2000" dirty="0"/>
              <a:t>🎛️ Vocal effects (reverb, autotune, delay)</a:t>
            </a:r>
          </a:p>
          <a:p>
            <a:pPr lvl="0" eaLnBrk="0" fontAlgn="base" hangingPunct="0">
              <a:lnSpc>
                <a:spcPct val="200000"/>
              </a:lnSpc>
              <a:spcBef>
                <a:spcPct val="0"/>
              </a:spcBef>
              <a:spcAft>
                <a:spcPct val="0"/>
              </a:spcAft>
            </a:pPr>
            <a:r>
              <a:rPr lang="en-US" altLang="en-US" sz="2000" dirty="0"/>
              <a:t>🎶 Pitch variation (melody vs monotone speech)</a:t>
            </a:r>
          </a:p>
          <a:p>
            <a:pPr lvl="0" eaLnBrk="0" fontAlgn="base" hangingPunct="0">
              <a:lnSpc>
                <a:spcPct val="200000"/>
              </a:lnSpc>
              <a:spcBef>
                <a:spcPct val="0"/>
              </a:spcBef>
              <a:spcAft>
                <a:spcPct val="0"/>
              </a:spcAft>
            </a:pPr>
            <a:r>
              <a:rPr lang="en-US" altLang="en-US" sz="2000" dirty="0"/>
              <a:t>🎼 Irregular rhythm and stretched phonemes</a:t>
            </a:r>
            <a:endParaRPr kumimoji="0" lang="en-US" altLang="en-US" sz="2000" i="0" u="none" strike="noStrike" cap="none" normalizeH="0" baseline="0" dirty="0">
              <a:ln>
                <a:noFill/>
              </a:ln>
              <a:effectLst/>
            </a:endParaRPr>
          </a:p>
        </p:txBody>
      </p:sp>
    </p:spTree>
    <p:extLst>
      <p:ext uri="{BB962C8B-B14F-4D97-AF65-F5344CB8AC3E}">
        <p14:creationId xmlns:p14="http://schemas.microsoft.com/office/powerpoint/2010/main" val="2076146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6FB92112-EEA6-6310-A8B9-0F1A7FE5A1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767882-C4FA-0466-06FE-DCF180B7400D}"/>
              </a:ext>
            </a:extLst>
          </p:cNvPr>
          <p:cNvSpPr txBox="1"/>
          <p:nvPr/>
        </p:nvSpPr>
        <p:spPr>
          <a:xfrm>
            <a:off x="1112980" y="74180"/>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Cnn</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BiLSTM</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CTC model </a:t>
            </a:r>
          </a:p>
        </p:txBody>
      </p:sp>
      <p:sp>
        <p:nvSpPr>
          <p:cNvPr id="3" name="TextBox 2">
            <a:extLst>
              <a:ext uri="{FF2B5EF4-FFF2-40B4-BE49-F238E27FC236}">
                <a16:creationId xmlns:a16="http://schemas.microsoft.com/office/drawing/2014/main" id="{7F989179-C597-BAB0-B15A-BDCD9AC88B48}"/>
              </a:ext>
            </a:extLst>
          </p:cNvPr>
          <p:cNvSpPr txBox="1"/>
          <p:nvPr/>
        </p:nvSpPr>
        <p:spPr>
          <a:xfrm>
            <a:off x="4013201" y="1052891"/>
            <a:ext cx="50892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Predictions on the </a:t>
            </a:r>
            <a:r>
              <a:rPr kumimoji="0" lang="en-US" sz="24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panose="02110004020202020204"/>
                <a:ea typeface="+mn-ea"/>
                <a:cs typeface="+mn-cs"/>
              </a:rPr>
              <a:t>training</a:t>
            </a: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 data</a:t>
            </a:r>
          </a:p>
        </p:txBody>
      </p:sp>
      <p:sp>
        <p:nvSpPr>
          <p:cNvPr id="5" name="TextBox 4">
            <a:extLst>
              <a:ext uri="{FF2B5EF4-FFF2-40B4-BE49-F238E27FC236}">
                <a16:creationId xmlns:a16="http://schemas.microsoft.com/office/drawing/2014/main" id="{CA9152EE-475F-70DA-3503-40F919622BE9}"/>
              </a:ext>
            </a:extLst>
          </p:cNvPr>
          <p:cNvSpPr txBox="1"/>
          <p:nvPr/>
        </p:nvSpPr>
        <p:spPr>
          <a:xfrm>
            <a:off x="1574800" y="1662270"/>
            <a:ext cx="9966037" cy="4801314"/>
          </a:xfrm>
          <a:prstGeom prst="rect">
            <a:avLst/>
          </a:prstGeom>
          <a:solidFill>
            <a:srgbClr val="C6D6DD"/>
          </a:solidFill>
          <a:ln>
            <a:solidFill>
              <a:schemeClr val="dk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only feel us or you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only feel us or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youses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l lo 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yeei</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liou</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know the reasons why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know the reasons why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boaho</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you crave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you crave more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ero</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harder than 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harder than one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younsed</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lo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you come up with none little did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think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you come up with none little did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think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koke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wande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fre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ht</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night owl red night promise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night owl red night promise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ra</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iosea</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sone </a:t>
            </a:r>
          </a:p>
        </p:txBody>
      </p:sp>
    </p:spTree>
    <p:extLst>
      <p:ext uri="{BB962C8B-B14F-4D97-AF65-F5344CB8AC3E}">
        <p14:creationId xmlns:p14="http://schemas.microsoft.com/office/powerpoint/2010/main" val="361617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0467C9CD-381E-6E51-00C9-83ABF9C5A1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E216351-D688-DE70-FDC9-F1A85CCC277F}"/>
              </a:ext>
            </a:extLst>
          </p:cNvPr>
          <p:cNvSpPr txBox="1"/>
          <p:nvPr/>
        </p:nvSpPr>
        <p:spPr>
          <a:xfrm>
            <a:off x="1112980" y="74180"/>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Cnn</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BiLSTM</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CTC model </a:t>
            </a:r>
          </a:p>
        </p:txBody>
      </p:sp>
      <p:sp>
        <p:nvSpPr>
          <p:cNvPr id="3" name="TextBox 2">
            <a:extLst>
              <a:ext uri="{FF2B5EF4-FFF2-40B4-BE49-F238E27FC236}">
                <a16:creationId xmlns:a16="http://schemas.microsoft.com/office/drawing/2014/main" id="{7786A86E-DEEE-E167-F88F-C44E2CD5F6C6}"/>
              </a:ext>
            </a:extLst>
          </p:cNvPr>
          <p:cNvSpPr txBox="1"/>
          <p:nvPr/>
        </p:nvSpPr>
        <p:spPr>
          <a:xfrm>
            <a:off x="4013201" y="1052891"/>
            <a:ext cx="50892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Predictions on </a:t>
            </a:r>
            <a:r>
              <a:rPr kumimoji="0" lang="en-US" sz="24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panose="02110004020202020204"/>
                <a:ea typeface="+mn-ea"/>
                <a:cs typeface="+mn-cs"/>
              </a:rPr>
              <a:t>test</a:t>
            </a: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 data</a:t>
            </a:r>
          </a:p>
        </p:txBody>
      </p:sp>
      <p:sp>
        <p:nvSpPr>
          <p:cNvPr id="5" name="TextBox 4">
            <a:extLst>
              <a:ext uri="{FF2B5EF4-FFF2-40B4-BE49-F238E27FC236}">
                <a16:creationId xmlns:a16="http://schemas.microsoft.com/office/drawing/2014/main" id="{CCB85E63-DB5C-6CAB-1C1E-042228D1A4EA}"/>
              </a:ext>
            </a:extLst>
          </p:cNvPr>
          <p:cNvSpPr txBox="1"/>
          <p:nvPr/>
        </p:nvSpPr>
        <p:spPr>
          <a:xfrm>
            <a:off x="1579415" y="1834791"/>
            <a:ext cx="9033165" cy="4401205"/>
          </a:xfrm>
          <a:prstGeom prst="rect">
            <a:avLst/>
          </a:prstGeom>
          <a:solidFill>
            <a:srgbClr val="C6D6DD"/>
          </a:solidFill>
          <a:ln>
            <a:solidFill>
              <a:schemeClr val="dk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TRUE: take on big bite of life to go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2000" b="0" i="0" u="none" strike="noStrike" kern="1200" cap="none" spc="0" normalizeH="0" baseline="0" noProof="0" dirty="0">
                <a:ln>
                  <a:noFill/>
                </a:ln>
                <a:solidFill>
                  <a:prstClr val="black"/>
                </a:solidFill>
                <a:effectLst/>
                <a:uLnTx/>
                <a:uFillTx/>
                <a:latin typeface="Aptos" panose="02110004020202020204"/>
                <a:ea typeface="+mn-ea"/>
                <a:cs typeface="+mn-cs"/>
              </a:rPr>
              <a:t>so io me ao eor woe or o o ons toe t</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TRUE: take an apple please from the front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2000" b="0" i="0" u="none" strike="noStrike" kern="1200" cap="none" spc="0" normalizeH="0" baseline="0" noProof="0" dirty="0">
                <a:ln>
                  <a:noFill/>
                </a:ln>
                <a:solidFill>
                  <a:prstClr val="black"/>
                </a:solidFill>
                <a:effectLst/>
                <a:uLnTx/>
                <a:uFillTx/>
                <a:latin typeface="Aptos" panose="02110004020202020204"/>
                <a:ea typeface="+mn-ea"/>
                <a:cs typeface="+mn-cs"/>
              </a:rPr>
              <a:t>yoa a o coe oe tor to seer tusassnee</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TRUE: oh soon enough never good enough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sos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ae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toer</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fome</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o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hs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hero to on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oe</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ton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chen</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TRUE: inch by inch come on connect the dots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dont</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te</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oere</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or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mo</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to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oo</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TRUE: yeah keep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keep</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keep</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me in your line of sight squeeze </a:t>
            </a: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squeeze</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2000" b="0" i="0" u="none" strike="noStrike" kern="1200" cap="none" spc="0" normalizeH="0" baseline="0" noProof="0" dirty="0">
                <a:ln>
                  <a:noFill/>
                </a:ln>
                <a:solidFill>
                  <a:prstClr val="black"/>
                </a:solidFill>
                <a:effectLst/>
                <a:uLnTx/>
                <a:uFillTx/>
                <a:latin typeface="Aptos" panose="02110004020202020204"/>
                <a:ea typeface="+mn-ea"/>
                <a:cs typeface="+mn-cs"/>
              </a:rPr>
              <a:t>per ao toe ou fot h tho soe doadane ai thome aon o wont tin ou</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365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8C1C5D74-2A77-CAB4-C81D-B014FD97AD9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F944EC-7A7E-7D32-D5C2-F3A19350C92C}"/>
              </a:ext>
            </a:extLst>
          </p:cNvPr>
          <p:cNvSpPr txBox="1"/>
          <p:nvPr/>
        </p:nvSpPr>
        <p:spPr>
          <a:xfrm>
            <a:off x="1112980" y="74180"/>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Cnn</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Aptos Display" panose="020B0004020202020204" pitchFamily="34" charset="0"/>
                <a:ea typeface="+mn-ea"/>
                <a:cs typeface="+mn-cs"/>
              </a:rPr>
              <a:t>BiLSTM</a:t>
            </a:r>
            <a:r>
              <a:rPr kumimoji="0" lang="en-US" sz="4800" b="1" i="0" u="none" strike="noStrike" kern="1200" cap="none" spc="0" normalizeH="0" baseline="0" noProof="0" dirty="0">
                <a:ln>
                  <a:noFill/>
                </a:ln>
                <a:solidFill>
                  <a:prstClr val="black"/>
                </a:solidFill>
                <a:effectLst/>
                <a:uLnTx/>
                <a:uFillTx/>
                <a:latin typeface="Aptos Display" panose="020B0004020202020204" pitchFamily="34" charset="0"/>
                <a:ea typeface="+mn-ea"/>
                <a:cs typeface="+mn-cs"/>
              </a:rPr>
              <a:t> – CTC model </a:t>
            </a:r>
          </a:p>
        </p:txBody>
      </p:sp>
      <p:sp>
        <p:nvSpPr>
          <p:cNvPr id="3" name="TextBox 2">
            <a:extLst>
              <a:ext uri="{FF2B5EF4-FFF2-40B4-BE49-F238E27FC236}">
                <a16:creationId xmlns:a16="http://schemas.microsoft.com/office/drawing/2014/main" id="{2B78C7A6-8B42-0CBE-13E3-960AB76C335D}"/>
              </a:ext>
            </a:extLst>
          </p:cNvPr>
          <p:cNvSpPr txBox="1"/>
          <p:nvPr/>
        </p:nvSpPr>
        <p:spPr>
          <a:xfrm>
            <a:off x="4013201" y="1052891"/>
            <a:ext cx="50892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Predictions on </a:t>
            </a:r>
            <a:r>
              <a:rPr kumimoji="0" lang="en-US" sz="24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panose="02110004020202020204"/>
                <a:ea typeface="+mn-ea"/>
                <a:cs typeface="+mn-cs"/>
              </a:rPr>
              <a:t>test</a:t>
            </a: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 data</a:t>
            </a:r>
          </a:p>
        </p:txBody>
      </p:sp>
      <p:sp>
        <p:nvSpPr>
          <p:cNvPr id="5" name="TextBox 4">
            <a:extLst>
              <a:ext uri="{FF2B5EF4-FFF2-40B4-BE49-F238E27FC236}">
                <a16:creationId xmlns:a16="http://schemas.microsoft.com/office/drawing/2014/main" id="{C942BBC5-A709-DE70-5DB8-7FD85D71EB71}"/>
              </a:ext>
            </a:extLst>
          </p:cNvPr>
          <p:cNvSpPr txBox="1"/>
          <p:nvPr/>
        </p:nvSpPr>
        <p:spPr>
          <a:xfrm>
            <a:off x="1579415" y="1834791"/>
            <a:ext cx="9033165" cy="3970318"/>
          </a:xfrm>
          <a:prstGeom prst="rect">
            <a:avLst/>
          </a:prstGeom>
          <a:solidFill>
            <a:srgbClr val="C6D6DD"/>
          </a:solidFill>
          <a:ln>
            <a:solidFill>
              <a:schemeClr val="dk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take on big bite of life to go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1800" b="0" i="0" u="none" strike="noStrike" kern="1200" cap="none" spc="0" normalizeH="0" baseline="0" noProof="0" dirty="0">
                <a:ln>
                  <a:noFill/>
                </a:ln>
                <a:solidFill>
                  <a:prstClr val="black"/>
                </a:solidFill>
                <a:effectLst/>
                <a:uLnTx/>
                <a:uFillTx/>
                <a:latin typeface="Aptos" panose="02110004020202020204"/>
                <a:ea typeface="+mn-ea"/>
                <a:cs typeface="+mn-cs"/>
              </a:rPr>
              <a:t>so io me ao eor woe or o o ons toe t</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take an apple please from the front row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1800" b="0" i="0" u="none" strike="noStrike" kern="1200" cap="none" spc="0" normalizeH="0" baseline="0" noProof="0" dirty="0">
                <a:ln>
                  <a:noFill/>
                </a:ln>
                <a:solidFill>
                  <a:prstClr val="black"/>
                </a:solidFill>
                <a:effectLst/>
                <a:uLnTx/>
                <a:uFillTx/>
                <a:latin typeface="Aptos" panose="02110004020202020204"/>
                <a:ea typeface="+mn-ea"/>
                <a:cs typeface="+mn-cs"/>
              </a:rPr>
              <a:t>yoa a o coe oe tor to seer tusassnee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oh soon enough never good enough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sos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toer</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fome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o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hs</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hero to on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oe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ton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chen</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inch by inch come on connect the dots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dont</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te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oere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or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mo</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to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oo</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TRUE: yeah keep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keep</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keep</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me in your line of sight squeeze </a:t>
            </a:r>
            <a:r>
              <a:rPr kumimoji="0" lang="en-US" sz="1800" b="0" i="0" u="none" strike="noStrike" kern="1200" cap="none" spc="0" normalizeH="0" baseline="0" noProof="0" dirty="0" err="1">
                <a:ln>
                  <a:noFill/>
                </a:ln>
                <a:solidFill>
                  <a:prstClr val="black"/>
                </a:solidFill>
                <a:effectLst/>
                <a:uLnTx/>
                <a:uFillTx/>
                <a:latin typeface="Aptos" panose="02110004020202020204"/>
                <a:ea typeface="+mn-ea"/>
                <a:cs typeface="+mn-cs"/>
              </a:rPr>
              <a:t>squeeze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PRED: </a:t>
            </a:r>
            <a:r>
              <a:rPr kumimoji="0" lang="pt-BR" sz="1800" b="0" i="0" u="none" strike="noStrike" kern="1200" cap="none" spc="0" normalizeH="0" baseline="0" noProof="0" dirty="0">
                <a:ln>
                  <a:noFill/>
                </a:ln>
                <a:solidFill>
                  <a:prstClr val="black"/>
                </a:solidFill>
                <a:effectLst/>
                <a:uLnTx/>
                <a:uFillTx/>
                <a:latin typeface="Aptos" panose="02110004020202020204"/>
                <a:ea typeface="+mn-ea"/>
                <a:cs typeface="+mn-cs"/>
              </a:rPr>
              <a:t>per ao toe ou fot h tho soe doadane ai thome aon o wont tin ou</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Picture 5" descr="A red text on a white background&#10;&#10;AI-generated content may be incorrect.">
            <a:extLst>
              <a:ext uri="{FF2B5EF4-FFF2-40B4-BE49-F238E27FC236}">
                <a16:creationId xmlns:a16="http://schemas.microsoft.com/office/drawing/2014/main" id="{8373CCF8-3510-7B5C-61B3-4BF3F5C6C137}"/>
              </a:ext>
            </a:extLst>
          </p:cNvPr>
          <p:cNvPicPr>
            <a:picLocks noChangeAspect="1"/>
          </p:cNvPicPr>
          <p:nvPr/>
        </p:nvPicPr>
        <p:blipFill>
          <a:blip r:embed="rId5">
            <a:extLst>
              <a:ext uri="{28A0092B-C50C-407E-A947-70E740481C1C}">
                <a14:useLocalDpi xmlns:a14="http://schemas.microsoft.com/office/drawing/2010/main" val="0"/>
              </a:ext>
            </a:extLst>
          </a:blip>
          <a:srcRect l="-142" t="25929" r="414" b="24274"/>
          <a:stretch>
            <a:fillRect/>
          </a:stretch>
        </p:blipFill>
        <p:spPr>
          <a:xfrm rot="20750985">
            <a:off x="2263099" y="2112448"/>
            <a:ext cx="6839338" cy="3415004"/>
          </a:xfrm>
          <a:prstGeom prst="rect">
            <a:avLst/>
          </a:prstGeom>
          <a:ln>
            <a:solidFill>
              <a:srgbClr val="C5B097"/>
            </a:solidFill>
          </a:ln>
        </p:spPr>
      </p:pic>
    </p:spTree>
    <p:extLst>
      <p:ext uri="{BB962C8B-B14F-4D97-AF65-F5344CB8AC3E}">
        <p14:creationId xmlns:p14="http://schemas.microsoft.com/office/powerpoint/2010/main" val="234548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B73D853-246E-8B84-97F2-74009A36C5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98FBAB-2F7C-2604-77C1-65FDC95F1778}"/>
              </a:ext>
            </a:extLst>
          </p:cNvPr>
          <p:cNvSpPr txBox="1"/>
          <p:nvPr/>
        </p:nvSpPr>
        <p:spPr>
          <a:xfrm>
            <a:off x="1325416" y="127000"/>
            <a:ext cx="9111675"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2</a:t>
            </a:r>
            <a:r>
              <a:rPr kumimoji="0" lang="en-US" sz="4800" b="0" i="0" u="none" strike="noStrike" kern="1200" cap="none" spc="0" normalizeH="0" baseline="30000" noProof="0" dirty="0">
                <a:ln>
                  <a:noFill/>
                </a:ln>
                <a:solidFill>
                  <a:prstClr val="white"/>
                </a:solidFill>
                <a:effectLst/>
                <a:uLnTx/>
                <a:uFillTx/>
                <a:latin typeface="Aptos Display" panose="020B0004020202020204" pitchFamily="34" charset="0"/>
                <a:ea typeface="+mn-ea"/>
                <a:cs typeface="+mn-cs"/>
              </a:rPr>
              <a:t>nd</a:t>
            </a: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  Model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Transformer CTC: Wav2Vec2-Based Model</a:t>
            </a:r>
            <a:endPar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sp>
        <p:nvSpPr>
          <p:cNvPr id="3" name="TextBox 2">
            <a:extLst>
              <a:ext uri="{FF2B5EF4-FFF2-40B4-BE49-F238E27FC236}">
                <a16:creationId xmlns:a16="http://schemas.microsoft.com/office/drawing/2014/main" id="{36E61550-6061-BF3F-02A8-0D7F9ED1E0C1}"/>
              </a:ext>
            </a:extLst>
          </p:cNvPr>
          <p:cNvSpPr txBox="1"/>
          <p:nvPr/>
        </p:nvSpPr>
        <p:spPr>
          <a:xfrm>
            <a:off x="1660234" y="4682836"/>
            <a:ext cx="9035475" cy="13228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Leveraging pretrained audio representations (Wav2Vec2) for character-level transcription with CTC decoding</a:t>
            </a:r>
          </a:p>
        </p:txBody>
      </p:sp>
    </p:spTree>
    <p:extLst>
      <p:ext uri="{BB962C8B-B14F-4D97-AF65-F5344CB8AC3E}">
        <p14:creationId xmlns:p14="http://schemas.microsoft.com/office/powerpoint/2010/main" val="411900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8351B218-7B21-66B2-6E1E-FD3FCD32F6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B4F85F-0F9B-9F89-CF04-B372ED3C2CDD}"/>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Model Architecture</a:t>
            </a:r>
          </a:p>
        </p:txBody>
      </p:sp>
      <p:pic>
        <p:nvPicPr>
          <p:cNvPr id="1026" name="Picture 2">
            <a:extLst>
              <a:ext uri="{FF2B5EF4-FFF2-40B4-BE49-F238E27FC236}">
                <a16:creationId xmlns:a16="http://schemas.microsoft.com/office/drawing/2014/main" id="{1E851381-8599-1F85-E46A-0B9A63AAD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931" y="2184021"/>
            <a:ext cx="6712648" cy="3376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AA64C-CA7E-69C7-F5C6-B10256CC5F9D}"/>
              </a:ext>
            </a:extLst>
          </p:cNvPr>
          <p:cNvSpPr txBox="1"/>
          <p:nvPr/>
        </p:nvSpPr>
        <p:spPr>
          <a:xfrm>
            <a:off x="3532908" y="898583"/>
            <a:ext cx="5126182" cy="523220"/>
          </a:xfrm>
          <a:prstGeom prst="rect">
            <a:avLst/>
          </a:prstGeom>
          <a:solidFill>
            <a:srgbClr val="C6D6DD">
              <a:alpha val="23000"/>
            </a:srgbClr>
          </a:solidFill>
        </p:spPr>
        <p:txBody>
          <a:bodyPr wrap="square" rtlCol="0">
            <a:spAutoFit/>
          </a:bodyPr>
          <a:lstStyle/>
          <a:p>
            <a:pPr algn="ctr"/>
            <a:r>
              <a:rPr lang="en-US" sz="2800" b="1" dirty="0"/>
              <a:t>Wav2Vec2</a:t>
            </a:r>
          </a:p>
        </p:txBody>
      </p:sp>
      <p:sp>
        <p:nvSpPr>
          <p:cNvPr id="5" name="TextBox 4">
            <a:extLst>
              <a:ext uri="{FF2B5EF4-FFF2-40B4-BE49-F238E27FC236}">
                <a16:creationId xmlns:a16="http://schemas.microsoft.com/office/drawing/2014/main" id="{295DD34F-5EDA-AA58-7DD4-600A714D4B68}"/>
              </a:ext>
            </a:extLst>
          </p:cNvPr>
          <p:cNvSpPr txBox="1"/>
          <p:nvPr/>
        </p:nvSpPr>
        <p:spPr>
          <a:xfrm>
            <a:off x="10057457" y="6352303"/>
            <a:ext cx="204312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Gris et al., (2022) </a:t>
            </a:r>
          </a:p>
        </p:txBody>
      </p:sp>
      <p:sp>
        <p:nvSpPr>
          <p:cNvPr id="7" name="TextBox 6">
            <a:extLst>
              <a:ext uri="{FF2B5EF4-FFF2-40B4-BE49-F238E27FC236}">
                <a16:creationId xmlns:a16="http://schemas.microsoft.com/office/drawing/2014/main" id="{7EDAB4B5-F515-6EA1-077E-D38E2D775E8B}"/>
              </a:ext>
            </a:extLst>
          </p:cNvPr>
          <p:cNvSpPr txBox="1"/>
          <p:nvPr/>
        </p:nvSpPr>
        <p:spPr>
          <a:xfrm>
            <a:off x="249382" y="2184021"/>
            <a:ext cx="4802909" cy="3376374"/>
          </a:xfrm>
          <a:prstGeom prst="rect">
            <a:avLst/>
          </a:prstGeom>
          <a:solidFill>
            <a:srgbClr val="C6D6DD"/>
          </a:solidFill>
          <a:ln>
            <a:solidFill>
              <a:schemeClr val="tx1"/>
            </a:solidFill>
          </a:ln>
        </p:spPr>
        <p:txBody>
          <a:bodyPr wrap="square">
            <a:spAutoFit/>
          </a:bodyPr>
          <a:lstStyle/>
          <a:p>
            <a:pPr marL="342900" indent="-342900">
              <a:lnSpc>
                <a:spcPct val="150000"/>
              </a:lnSpc>
              <a:buFont typeface="+mj-lt"/>
              <a:buAutoNum type="arabicPeriod"/>
            </a:pPr>
            <a:r>
              <a:rPr lang="en-US" dirty="0"/>
              <a:t>A convolutional feature encoder for raw waveform processing</a:t>
            </a:r>
          </a:p>
          <a:p>
            <a:pPr marL="342900" indent="-342900">
              <a:lnSpc>
                <a:spcPct val="150000"/>
              </a:lnSpc>
              <a:buFont typeface="+mj-lt"/>
              <a:buAutoNum type="arabicPeriod"/>
            </a:pPr>
            <a:r>
              <a:rPr lang="en-US" dirty="0"/>
              <a:t>A Transformer encoder stack with self-attention</a:t>
            </a:r>
          </a:p>
          <a:p>
            <a:pPr marL="342900" indent="-342900">
              <a:lnSpc>
                <a:spcPct val="150000"/>
              </a:lnSpc>
              <a:buFont typeface="+mj-lt"/>
              <a:buAutoNum type="arabicPeriod"/>
            </a:pPr>
            <a:r>
              <a:rPr lang="en-US" dirty="0"/>
              <a:t>A linear layer projecting encoder outputs to character logits</a:t>
            </a:r>
          </a:p>
          <a:p>
            <a:pPr marL="342900" indent="-342900">
              <a:lnSpc>
                <a:spcPct val="150000"/>
              </a:lnSpc>
              <a:buFont typeface="+mj-lt"/>
              <a:buAutoNum type="arabicPeriod"/>
            </a:pPr>
            <a:r>
              <a:rPr lang="en-US" dirty="0"/>
              <a:t>Connectionist Temporal Classification (CTC) as the loss function</a:t>
            </a:r>
          </a:p>
        </p:txBody>
      </p:sp>
    </p:spTree>
    <p:extLst>
      <p:ext uri="{BB962C8B-B14F-4D97-AF65-F5344CB8AC3E}">
        <p14:creationId xmlns:p14="http://schemas.microsoft.com/office/powerpoint/2010/main" val="420669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BE588804-6F8A-BA87-90E7-AFD58B5F65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8F190C-DEA8-5011-90B5-1C8D75D307B6}"/>
              </a:ext>
            </a:extLst>
          </p:cNvPr>
          <p:cNvSpPr txBox="1"/>
          <p:nvPr/>
        </p:nvSpPr>
        <p:spPr>
          <a:xfrm>
            <a:off x="1039091" y="67586"/>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Model Fine-Tuning Pipeline</a:t>
            </a:r>
          </a:p>
        </p:txBody>
      </p:sp>
      <p:sp>
        <p:nvSpPr>
          <p:cNvPr id="4" name="TextBox 3">
            <a:extLst>
              <a:ext uri="{FF2B5EF4-FFF2-40B4-BE49-F238E27FC236}">
                <a16:creationId xmlns:a16="http://schemas.microsoft.com/office/drawing/2014/main" id="{CA5D0A88-854D-4A9E-1D40-BE5E55FDC017}"/>
              </a:ext>
            </a:extLst>
          </p:cNvPr>
          <p:cNvSpPr txBox="1"/>
          <p:nvPr/>
        </p:nvSpPr>
        <p:spPr>
          <a:xfrm>
            <a:off x="2235200" y="898583"/>
            <a:ext cx="7162799" cy="954107"/>
          </a:xfrm>
          <a:prstGeom prst="rect">
            <a:avLst/>
          </a:prstGeom>
          <a:solidFill>
            <a:srgbClr val="C6D6DD">
              <a:alpha val="23000"/>
            </a:srgbClr>
          </a:solidFill>
        </p:spPr>
        <p:txBody>
          <a:bodyPr wrap="square" rtlCol="0">
            <a:spAutoFit/>
          </a:bodyPr>
          <a:lstStyle/>
          <a:p>
            <a:pPr algn="ctr"/>
            <a:r>
              <a:rPr lang="en-US" sz="2800" b="1" dirty="0"/>
              <a:t>Custom integration of a pretrained CTC Transformer model for lyric transcription</a:t>
            </a:r>
          </a:p>
        </p:txBody>
      </p:sp>
      <p:sp>
        <p:nvSpPr>
          <p:cNvPr id="9" name="TextBox 8">
            <a:extLst>
              <a:ext uri="{FF2B5EF4-FFF2-40B4-BE49-F238E27FC236}">
                <a16:creationId xmlns:a16="http://schemas.microsoft.com/office/drawing/2014/main" id="{F638E633-9646-0795-7BB0-9DF165950159}"/>
              </a:ext>
            </a:extLst>
          </p:cNvPr>
          <p:cNvSpPr txBox="1"/>
          <p:nvPr/>
        </p:nvSpPr>
        <p:spPr>
          <a:xfrm>
            <a:off x="266701" y="3036171"/>
            <a:ext cx="2381250" cy="1754326"/>
          </a:xfrm>
          <a:prstGeom prst="rect">
            <a:avLst/>
          </a:prstGeom>
          <a:solidFill>
            <a:srgbClr val="C6D6DD"/>
          </a:solidFill>
          <a:ln>
            <a:solidFill>
              <a:schemeClr val="dk1"/>
            </a:solidFill>
          </a:ln>
        </p:spPr>
        <p:txBody>
          <a:bodyPr wrap="square">
            <a:spAutoFit/>
          </a:bodyPr>
          <a:lstStyle/>
          <a:p>
            <a:pPr algn="ctr"/>
            <a:r>
              <a:rPr lang="en-US" sz="2400" b="1" dirty="0"/>
              <a:t>Tokenizer</a:t>
            </a:r>
          </a:p>
          <a:p>
            <a:pPr algn="ctr">
              <a:lnSpc>
                <a:spcPct val="150000"/>
              </a:lnSpc>
            </a:pPr>
            <a:r>
              <a:rPr lang="en-US" altLang="en-US" sz="2000" dirty="0"/>
              <a:t>Custom Character-level Vocabulary</a:t>
            </a:r>
            <a:endParaRPr lang="en-US" sz="2400" b="1" dirty="0"/>
          </a:p>
          <a:p>
            <a:pPr algn="ctr"/>
            <a:endParaRPr lang="en-US" sz="2400" dirty="0"/>
          </a:p>
        </p:txBody>
      </p:sp>
      <p:sp>
        <p:nvSpPr>
          <p:cNvPr id="11" name="Arrow: Right 10">
            <a:extLst>
              <a:ext uri="{FF2B5EF4-FFF2-40B4-BE49-F238E27FC236}">
                <a16:creationId xmlns:a16="http://schemas.microsoft.com/office/drawing/2014/main" id="{9EF0AD1E-1DF7-D18E-638A-FABE1D301A4A}"/>
              </a:ext>
            </a:extLst>
          </p:cNvPr>
          <p:cNvSpPr/>
          <p:nvPr/>
        </p:nvSpPr>
        <p:spPr>
          <a:xfrm>
            <a:off x="2820987" y="3760934"/>
            <a:ext cx="522288"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3C3F68-5137-3067-1557-806A0E5B6A7F}"/>
              </a:ext>
            </a:extLst>
          </p:cNvPr>
          <p:cNvSpPr txBox="1"/>
          <p:nvPr/>
        </p:nvSpPr>
        <p:spPr>
          <a:xfrm>
            <a:off x="3446993" y="3012190"/>
            <a:ext cx="2524126" cy="1802288"/>
          </a:xfrm>
          <a:prstGeom prst="rect">
            <a:avLst/>
          </a:prstGeom>
          <a:solidFill>
            <a:srgbClr val="C6D6DD"/>
          </a:solidFill>
          <a:ln>
            <a:solidFill>
              <a:schemeClr val="dk1"/>
            </a:solidFill>
          </a:ln>
        </p:spPr>
        <p:txBody>
          <a:bodyPr wrap="square">
            <a:spAutoFit/>
          </a:bodyPr>
          <a:lstStyle/>
          <a:p>
            <a:pPr algn="ctr"/>
            <a:r>
              <a:rPr lang="en-US" sz="2400" b="1" dirty="0"/>
              <a:t>Processor</a:t>
            </a:r>
          </a:p>
          <a:p>
            <a:pPr algn="ctr">
              <a:lnSpc>
                <a:spcPct val="150000"/>
              </a:lnSpc>
            </a:pPr>
            <a:r>
              <a:rPr lang="en-US" sz="2000" dirty="0"/>
              <a:t>Wav2Vec2Processor for waveform + label encoding</a:t>
            </a:r>
            <a:endParaRPr lang="en-US" sz="2400" dirty="0"/>
          </a:p>
        </p:txBody>
      </p:sp>
      <p:sp>
        <p:nvSpPr>
          <p:cNvPr id="13" name="TextBox 12">
            <a:extLst>
              <a:ext uri="{FF2B5EF4-FFF2-40B4-BE49-F238E27FC236}">
                <a16:creationId xmlns:a16="http://schemas.microsoft.com/office/drawing/2014/main" id="{BFE12CC1-8702-E7DE-2AAC-25FEFAB9C2A9}"/>
              </a:ext>
            </a:extLst>
          </p:cNvPr>
          <p:cNvSpPr txBox="1"/>
          <p:nvPr/>
        </p:nvSpPr>
        <p:spPr>
          <a:xfrm>
            <a:off x="6770161" y="2781357"/>
            <a:ext cx="2306636" cy="2263953"/>
          </a:xfrm>
          <a:prstGeom prst="rect">
            <a:avLst/>
          </a:prstGeom>
          <a:solidFill>
            <a:srgbClr val="C6D6DD"/>
          </a:solidFill>
          <a:ln>
            <a:solidFill>
              <a:schemeClr val="dk1"/>
            </a:solidFill>
          </a:ln>
        </p:spPr>
        <p:txBody>
          <a:bodyPr wrap="square">
            <a:spAutoFit/>
          </a:bodyPr>
          <a:lstStyle/>
          <a:p>
            <a:pPr algn="ctr"/>
            <a:r>
              <a:rPr lang="en-US" sz="2400" b="1" dirty="0"/>
              <a:t>Collator</a:t>
            </a:r>
          </a:p>
          <a:p>
            <a:pPr algn="ctr">
              <a:lnSpc>
                <a:spcPct val="150000"/>
              </a:lnSpc>
            </a:pPr>
            <a:r>
              <a:rPr lang="en-US" sz="2000" dirty="0"/>
              <a:t>Dynamic Padding &amp; Attention Mask Generation For CTC Batches</a:t>
            </a:r>
            <a:endParaRPr lang="en-US" sz="2400" dirty="0"/>
          </a:p>
        </p:txBody>
      </p:sp>
      <p:sp>
        <p:nvSpPr>
          <p:cNvPr id="14" name="TextBox 13">
            <a:extLst>
              <a:ext uri="{FF2B5EF4-FFF2-40B4-BE49-F238E27FC236}">
                <a16:creationId xmlns:a16="http://schemas.microsoft.com/office/drawing/2014/main" id="{19C50E9F-F697-7F62-CB3B-D5D4F90F2C74}"/>
              </a:ext>
            </a:extLst>
          </p:cNvPr>
          <p:cNvSpPr txBox="1"/>
          <p:nvPr/>
        </p:nvSpPr>
        <p:spPr>
          <a:xfrm>
            <a:off x="9875839" y="3128503"/>
            <a:ext cx="2116137" cy="1569660"/>
          </a:xfrm>
          <a:prstGeom prst="rect">
            <a:avLst/>
          </a:prstGeom>
          <a:solidFill>
            <a:srgbClr val="C6D6DD"/>
          </a:solidFill>
          <a:ln>
            <a:solidFill>
              <a:schemeClr val="dk1"/>
            </a:solidFill>
          </a:ln>
        </p:spPr>
        <p:txBody>
          <a:bodyPr wrap="square">
            <a:spAutoFit/>
          </a:bodyPr>
          <a:lstStyle/>
          <a:p>
            <a:pPr algn="ctr"/>
            <a:r>
              <a:rPr lang="en-US" sz="2400" b="1" dirty="0"/>
              <a:t>Loss Function</a:t>
            </a:r>
          </a:p>
          <a:p>
            <a:pPr lvl="0" eaLnBrk="0" fontAlgn="base" hangingPunct="0">
              <a:spcBef>
                <a:spcPct val="0"/>
              </a:spcBef>
              <a:spcAft>
                <a:spcPct val="0"/>
              </a:spcAft>
            </a:pPr>
            <a:r>
              <a:rPr lang="en-US" altLang="en-US" dirty="0"/>
              <a:t>Custom </a:t>
            </a:r>
            <a:r>
              <a:rPr lang="en-US" altLang="en-US" dirty="0" err="1"/>
              <a:t>CTCLoss</a:t>
            </a:r>
            <a:r>
              <a:rPr lang="en-US" altLang="en-US" dirty="0"/>
              <a:t> (</a:t>
            </a:r>
            <a:r>
              <a:rPr lang="en-US" altLang="en-US" dirty="0" err="1"/>
              <a:t>ctc_blank</a:t>
            </a:r>
            <a:r>
              <a:rPr lang="en-US" altLang="en-US" dirty="0"/>
              <a:t>, </a:t>
            </a:r>
            <a:r>
              <a:rPr lang="en-US" altLang="en-US" dirty="0" err="1"/>
              <a:t>zero_infinity</a:t>
            </a:r>
            <a:r>
              <a:rPr lang="en-US" altLang="en-US" dirty="0"/>
              <a:t>,</a:t>
            </a:r>
          </a:p>
          <a:p>
            <a:pPr lvl="0" eaLnBrk="0" fontAlgn="base" hangingPunct="0">
              <a:spcBef>
                <a:spcPct val="0"/>
              </a:spcBef>
              <a:spcAft>
                <a:spcPct val="0"/>
              </a:spcAft>
            </a:pPr>
            <a:r>
              <a:rPr lang="en-US" altLang="en-US" dirty="0"/>
              <a:t>…..) </a:t>
            </a:r>
          </a:p>
        </p:txBody>
      </p:sp>
      <p:sp>
        <p:nvSpPr>
          <p:cNvPr id="16" name="Arrow: Right 15">
            <a:extLst>
              <a:ext uri="{FF2B5EF4-FFF2-40B4-BE49-F238E27FC236}">
                <a16:creationId xmlns:a16="http://schemas.microsoft.com/office/drawing/2014/main" id="{2935022F-790C-6DF1-C1C6-E7B575D1A80C}"/>
              </a:ext>
            </a:extLst>
          </p:cNvPr>
          <p:cNvSpPr/>
          <p:nvPr/>
        </p:nvSpPr>
        <p:spPr>
          <a:xfrm>
            <a:off x="9215174" y="3760933"/>
            <a:ext cx="522288"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751BF11-D608-8E10-9254-1BC10AC7D82F}"/>
              </a:ext>
            </a:extLst>
          </p:cNvPr>
          <p:cNvSpPr/>
          <p:nvPr/>
        </p:nvSpPr>
        <p:spPr>
          <a:xfrm>
            <a:off x="6109496" y="3760933"/>
            <a:ext cx="522288"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54048E-31C7-8EBF-9E3F-02D2897AE501}"/>
              </a:ext>
            </a:extLst>
          </p:cNvPr>
          <p:cNvSpPr txBox="1"/>
          <p:nvPr/>
        </p:nvSpPr>
        <p:spPr>
          <a:xfrm>
            <a:off x="3048000" y="2021981"/>
            <a:ext cx="6096000"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800" b="1" dirty="0" err="1">
                <a:effectLst/>
                <a:latin typeface="Courier New" panose="02070309020205020404" pitchFamily="49" charset="0"/>
              </a:rPr>
              <a:t>facebook</a:t>
            </a:r>
            <a:r>
              <a:rPr lang="en-US" sz="2800" b="1" dirty="0">
                <a:effectLst/>
                <a:latin typeface="Courier New" panose="02070309020205020404" pitchFamily="49" charset="0"/>
              </a:rPr>
              <a:t>/wav2vec2-base-960h</a:t>
            </a:r>
          </a:p>
        </p:txBody>
      </p:sp>
    </p:spTree>
    <p:extLst>
      <p:ext uri="{BB962C8B-B14F-4D97-AF65-F5344CB8AC3E}">
        <p14:creationId xmlns:p14="http://schemas.microsoft.com/office/powerpoint/2010/main" val="1867335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71888FBD-B105-0BEE-E154-EBCF33FDCC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C0A013-AE24-109E-1DD7-5C01F3D3544F}"/>
              </a:ext>
            </a:extLst>
          </p:cNvPr>
          <p:cNvSpPr txBox="1"/>
          <p:nvPr/>
        </p:nvSpPr>
        <p:spPr>
          <a:xfrm>
            <a:off x="1039091" y="67586"/>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Model Stability Issues</a:t>
            </a:r>
          </a:p>
        </p:txBody>
      </p:sp>
      <p:sp>
        <p:nvSpPr>
          <p:cNvPr id="4" name="TextBox 3">
            <a:extLst>
              <a:ext uri="{FF2B5EF4-FFF2-40B4-BE49-F238E27FC236}">
                <a16:creationId xmlns:a16="http://schemas.microsoft.com/office/drawing/2014/main" id="{C3055F23-F993-7507-7D55-95C80119D294}"/>
              </a:ext>
            </a:extLst>
          </p:cNvPr>
          <p:cNvSpPr txBox="1"/>
          <p:nvPr/>
        </p:nvSpPr>
        <p:spPr>
          <a:xfrm>
            <a:off x="400050" y="1381125"/>
            <a:ext cx="3505200" cy="1063625"/>
          </a:xfrm>
          <a:prstGeom prst="rect">
            <a:avLst/>
          </a:prstGeom>
          <a:solidFill>
            <a:srgbClr val="C6D6DD"/>
          </a:solidFill>
          <a:ln>
            <a:solidFill>
              <a:schemeClr val="dk1"/>
            </a:solidFill>
          </a:ln>
        </p:spPr>
        <p:txBody>
          <a:bodyPr wrap="square" rtlCol="0">
            <a:spAutoFit/>
          </a:bodyPr>
          <a:lstStyle/>
          <a:p>
            <a:pPr algn="ctr">
              <a:lnSpc>
                <a:spcPct val="150000"/>
              </a:lnSpc>
            </a:pPr>
            <a:r>
              <a:rPr lang="en-US" sz="2400" b="1" u="sng" dirty="0"/>
              <a:t>Problem:</a:t>
            </a:r>
            <a:r>
              <a:rPr lang="en-US" sz="2000" dirty="0"/>
              <a:t> </a:t>
            </a:r>
          </a:p>
          <a:p>
            <a:pPr>
              <a:lnSpc>
                <a:spcPct val="150000"/>
              </a:lnSpc>
            </a:pPr>
            <a:r>
              <a:rPr lang="en-US" sz="2000" dirty="0"/>
              <a:t>Model keep producing loss=0</a:t>
            </a:r>
          </a:p>
        </p:txBody>
      </p:sp>
      <p:sp>
        <p:nvSpPr>
          <p:cNvPr id="5" name="TextBox 4">
            <a:extLst>
              <a:ext uri="{FF2B5EF4-FFF2-40B4-BE49-F238E27FC236}">
                <a16:creationId xmlns:a16="http://schemas.microsoft.com/office/drawing/2014/main" id="{04BC07BF-7437-0392-4B90-EA97150FF63C}"/>
              </a:ext>
            </a:extLst>
          </p:cNvPr>
          <p:cNvSpPr txBox="1"/>
          <p:nvPr/>
        </p:nvSpPr>
        <p:spPr>
          <a:xfrm>
            <a:off x="4200524" y="1381125"/>
            <a:ext cx="7467601" cy="4756943"/>
          </a:xfrm>
          <a:prstGeom prst="rect">
            <a:avLst/>
          </a:prstGeom>
          <a:solidFill>
            <a:srgbClr val="C6D6DD"/>
          </a:solidFill>
          <a:ln>
            <a:solidFill>
              <a:schemeClr val="dk1"/>
            </a:solidFill>
          </a:ln>
        </p:spPr>
        <p:txBody>
          <a:bodyPr wrap="square" rtlCol="0">
            <a:spAutoFit/>
          </a:bodyPr>
          <a:lstStyle/>
          <a:p>
            <a:pPr algn="ctr">
              <a:lnSpc>
                <a:spcPct val="150000"/>
              </a:lnSpc>
            </a:pPr>
            <a:r>
              <a:rPr lang="en-US" sz="2400" b="1" u="sng" dirty="0"/>
              <a:t>Fixing trails:</a:t>
            </a:r>
          </a:p>
          <a:p>
            <a:pPr marL="342900" indent="-342900">
              <a:lnSpc>
                <a:spcPct val="150000"/>
              </a:lnSpc>
              <a:buFont typeface="Arial" panose="020B0604020202020204" pitchFamily="34" charset="0"/>
              <a:buChar char="•"/>
            </a:pPr>
            <a:r>
              <a:rPr lang="en-US" sz="2000" b="1" dirty="0"/>
              <a:t>Vocabulary augmentation</a:t>
            </a:r>
            <a:r>
              <a:rPr lang="en-US" sz="2000" dirty="0"/>
              <a:t>: tweak tokens to ensure CTC </a:t>
            </a:r>
            <a:r>
              <a:rPr lang="en-US" sz="2000" dirty="0" err="1"/>
              <a:t>compability</a:t>
            </a:r>
            <a:endParaRPr lang="en-US" sz="2000" dirty="0"/>
          </a:p>
          <a:p>
            <a:pPr marL="342900" indent="-342900">
              <a:lnSpc>
                <a:spcPct val="150000"/>
              </a:lnSpc>
              <a:buFont typeface="Arial" panose="020B0604020202020204" pitchFamily="34" charset="0"/>
              <a:buChar char="•"/>
            </a:pPr>
            <a:r>
              <a:rPr lang="en-US" sz="2000" b="1" dirty="0"/>
              <a:t>Model configuration</a:t>
            </a:r>
            <a:r>
              <a:rPr lang="en-US" sz="2000" dirty="0"/>
              <a:t>: tweak </a:t>
            </a:r>
            <a:r>
              <a:rPr lang="en-US" sz="2000" dirty="0" err="1"/>
              <a:t>vocab_size</a:t>
            </a:r>
            <a:r>
              <a:rPr lang="en-US" sz="2000" dirty="0"/>
              <a:t>, </a:t>
            </a:r>
            <a:r>
              <a:rPr lang="en-US" sz="2000" dirty="0" err="1"/>
              <a:t>blank_token_id</a:t>
            </a:r>
            <a:r>
              <a:rPr lang="en-US" sz="2000" dirty="0"/>
              <a:t>, </a:t>
            </a:r>
            <a:r>
              <a:rPr lang="en-US" sz="2000" dirty="0" err="1"/>
              <a:t>pad_token_id</a:t>
            </a:r>
            <a:r>
              <a:rPr lang="en-US" sz="2000" dirty="0"/>
              <a:t>, and </a:t>
            </a:r>
            <a:r>
              <a:rPr lang="en-US" sz="2000" dirty="0" err="1"/>
              <a:t>forced_decoder_ids</a:t>
            </a:r>
            <a:r>
              <a:rPr lang="en-US" sz="2000" dirty="0"/>
              <a:t>=None</a:t>
            </a:r>
          </a:p>
          <a:p>
            <a:pPr marL="342900" indent="-342900">
              <a:lnSpc>
                <a:spcPct val="150000"/>
              </a:lnSpc>
              <a:buFont typeface="Arial" panose="020B0604020202020204" pitchFamily="34" charset="0"/>
              <a:buChar char="•"/>
            </a:pPr>
            <a:r>
              <a:rPr lang="en-US" sz="2000" b="1" dirty="0"/>
              <a:t>Weight initialization</a:t>
            </a:r>
            <a:r>
              <a:rPr lang="en-US" sz="2000" dirty="0"/>
              <a:t>: </a:t>
            </a:r>
            <a:r>
              <a:rPr lang="en-US" sz="2000" dirty="0" err="1"/>
              <a:t>lm_head</a:t>
            </a:r>
            <a:r>
              <a:rPr lang="en-US" sz="2000" dirty="0"/>
              <a:t> resized and reinitialized using Xavier uniform distribution</a:t>
            </a:r>
          </a:p>
          <a:p>
            <a:pPr marL="342900" indent="-342900">
              <a:lnSpc>
                <a:spcPct val="150000"/>
              </a:lnSpc>
              <a:buFont typeface="Arial" panose="020B0604020202020204" pitchFamily="34" charset="0"/>
              <a:buChar char="•"/>
            </a:pPr>
            <a:r>
              <a:rPr lang="en-US" sz="2000" b="1" dirty="0"/>
              <a:t>CTC loss override</a:t>
            </a:r>
            <a:r>
              <a:rPr lang="en-US" sz="2000" dirty="0"/>
              <a:t>: internal </a:t>
            </a:r>
            <a:r>
              <a:rPr lang="en-US" sz="2000" dirty="0" err="1"/>
              <a:t>CTCLoss</a:t>
            </a:r>
            <a:r>
              <a:rPr lang="en-US" sz="2000" dirty="0"/>
              <a:t> layer was replaced </a:t>
            </a:r>
          </a:p>
          <a:p>
            <a:pPr marL="342900" indent="-342900">
              <a:lnSpc>
                <a:spcPct val="150000"/>
              </a:lnSpc>
              <a:buFont typeface="Arial" panose="020B0604020202020204" pitchFamily="34" charset="0"/>
              <a:buChar char="•"/>
            </a:pPr>
            <a:r>
              <a:rPr lang="en-US" sz="2000" b="1" dirty="0"/>
              <a:t>Memory optimizations</a:t>
            </a:r>
            <a:endParaRPr lang="en-US" sz="2000" dirty="0"/>
          </a:p>
          <a:p>
            <a:pPr marL="342900" indent="-34290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27971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5C765E76-E1AC-A494-0B21-9392C9D8A4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B61D13-3211-2DF1-D7FE-C449282CA1B6}"/>
              </a:ext>
            </a:extLst>
          </p:cNvPr>
          <p:cNvSpPr txBox="1"/>
          <p:nvPr/>
        </p:nvSpPr>
        <p:spPr>
          <a:xfrm>
            <a:off x="1039091" y="67586"/>
            <a:ext cx="9966037"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Load Untrained Wav2vec Model</a:t>
            </a:r>
          </a:p>
        </p:txBody>
      </p:sp>
    </p:spTree>
    <p:extLst>
      <p:ext uri="{BB962C8B-B14F-4D97-AF65-F5344CB8AC3E}">
        <p14:creationId xmlns:p14="http://schemas.microsoft.com/office/powerpoint/2010/main" val="72258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18642092-2C87-81BA-7A63-2A85377784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D72304-A3CA-EC73-2F34-897A1530A9CA}"/>
              </a:ext>
            </a:extLst>
          </p:cNvPr>
          <p:cNvSpPr txBox="1"/>
          <p:nvPr/>
        </p:nvSpPr>
        <p:spPr>
          <a:xfrm>
            <a:off x="1039091" y="67586"/>
            <a:ext cx="9966037"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Load Untrained Wav2vec Model</a:t>
            </a:r>
          </a:p>
        </p:txBody>
      </p:sp>
      <p:sp>
        <p:nvSpPr>
          <p:cNvPr id="3" name="TextBox 2">
            <a:extLst>
              <a:ext uri="{FF2B5EF4-FFF2-40B4-BE49-F238E27FC236}">
                <a16:creationId xmlns:a16="http://schemas.microsoft.com/office/drawing/2014/main" id="{9A895868-A43C-4E00-EB26-3AB5167DF0F0}"/>
              </a:ext>
            </a:extLst>
          </p:cNvPr>
          <p:cNvSpPr txBox="1"/>
          <p:nvPr/>
        </p:nvSpPr>
        <p:spPr>
          <a:xfrm>
            <a:off x="0" y="1884896"/>
            <a:ext cx="287568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Result:</a:t>
            </a:r>
          </a:p>
        </p:txBody>
      </p:sp>
      <p:graphicFrame>
        <p:nvGraphicFramePr>
          <p:cNvPr id="4" name="Table 3">
            <a:extLst>
              <a:ext uri="{FF2B5EF4-FFF2-40B4-BE49-F238E27FC236}">
                <a16:creationId xmlns:a16="http://schemas.microsoft.com/office/drawing/2014/main" id="{6539AF21-F640-4210-4215-07DB6E5D7B22}"/>
              </a:ext>
            </a:extLst>
          </p:cNvPr>
          <p:cNvGraphicFramePr>
            <a:graphicFrameLocks noGrp="1"/>
          </p:cNvGraphicFramePr>
          <p:nvPr/>
        </p:nvGraphicFramePr>
        <p:xfrm>
          <a:off x="3094758" y="1780121"/>
          <a:ext cx="7182718" cy="4921290"/>
        </p:xfrm>
        <a:graphic>
          <a:graphicData uri="http://schemas.openxmlformats.org/drawingml/2006/table">
            <a:tbl>
              <a:tblPr>
                <a:tableStyleId>{69CF1AB2-1976-4502-BF36-3FF5EA218861}</a:tableStyleId>
              </a:tblPr>
              <a:tblGrid>
                <a:gridCol w="821721">
                  <a:extLst>
                    <a:ext uri="{9D8B030D-6E8A-4147-A177-3AD203B41FA5}">
                      <a16:colId xmlns:a16="http://schemas.microsoft.com/office/drawing/2014/main" val="4216044609"/>
                    </a:ext>
                  </a:extLst>
                </a:gridCol>
                <a:gridCol w="2055696">
                  <a:extLst>
                    <a:ext uri="{9D8B030D-6E8A-4147-A177-3AD203B41FA5}">
                      <a16:colId xmlns:a16="http://schemas.microsoft.com/office/drawing/2014/main" val="3808100663"/>
                    </a:ext>
                  </a:extLst>
                </a:gridCol>
                <a:gridCol w="1895475">
                  <a:extLst>
                    <a:ext uri="{9D8B030D-6E8A-4147-A177-3AD203B41FA5}">
                      <a16:colId xmlns:a16="http://schemas.microsoft.com/office/drawing/2014/main" val="960242447"/>
                    </a:ext>
                  </a:extLst>
                </a:gridCol>
                <a:gridCol w="1352550">
                  <a:extLst>
                    <a:ext uri="{9D8B030D-6E8A-4147-A177-3AD203B41FA5}">
                      <a16:colId xmlns:a16="http://schemas.microsoft.com/office/drawing/2014/main" val="4173026715"/>
                    </a:ext>
                  </a:extLst>
                </a:gridCol>
                <a:gridCol w="1057276">
                  <a:extLst>
                    <a:ext uri="{9D8B030D-6E8A-4147-A177-3AD203B41FA5}">
                      <a16:colId xmlns:a16="http://schemas.microsoft.com/office/drawing/2014/main" val="21087416"/>
                    </a:ext>
                  </a:extLst>
                </a:gridCol>
              </a:tblGrid>
              <a:tr h="271959">
                <a:tc>
                  <a:txBody>
                    <a:bodyPr/>
                    <a:lstStyle/>
                    <a:p>
                      <a:r>
                        <a:rPr lang="en-US" sz="2000" b="1">
                          <a:effectLst/>
                        </a:rPr>
                        <a:t>Step</a:t>
                      </a:r>
                    </a:p>
                  </a:txBody>
                  <a:tcPr anchor="ctr"/>
                </a:tc>
                <a:tc>
                  <a:txBody>
                    <a:bodyPr/>
                    <a:lstStyle/>
                    <a:p>
                      <a:r>
                        <a:rPr lang="en-US" sz="2000" b="1">
                          <a:effectLst/>
                        </a:rPr>
                        <a:t>Training Loss</a:t>
                      </a:r>
                    </a:p>
                  </a:txBody>
                  <a:tcPr anchor="ctr"/>
                </a:tc>
                <a:tc>
                  <a:txBody>
                    <a:bodyPr/>
                    <a:lstStyle/>
                    <a:p>
                      <a:r>
                        <a:rPr lang="en-US" sz="2000" b="1">
                          <a:effectLst/>
                        </a:rPr>
                        <a:t>Validation Loss</a:t>
                      </a:r>
                    </a:p>
                  </a:txBody>
                  <a:tcPr anchor="ctr"/>
                </a:tc>
                <a:tc>
                  <a:txBody>
                    <a:bodyPr/>
                    <a:lstStyle/>
                    <a:p>
                      <a:r>
                        <a:rPr lang="en-US" sz="2000" b="1">
                          <a:effectLst/>
                        </a:rPr>
                        <a:t>Wer</a:t>
                      </a:r>
                    </a:p>
                  </a:txBody>
                  <a:tcPr anchor="ctr"/>
                </a:tc>
                <a:tc>
                  <a:txBody>
                    <a:bodyPr/>
                    <a:lstStyle/>
                    <a:p>
                      <a:r>
                        <a:rPr lang="en-US" sz="2000" b="1" dirty="0">
                          <a:effectLst/>
                        </a:rPr>
                        <a:t>Cer</a:t>
                      </a:r>
                    </a:p>
                  </a:txBody>
                  <a:tcPr anchor="ctr"/>
                </a:tc>
                <a:extLst>
                  <a:ext uri="{0D108BD9-81ED-4DB2-BD59-A6C34878D82A}">
                    <a16:rowId xmlns:a16="http://schemas.microsoft.com/office/drawing/2014/main" val="860265546"/>
                  </a:ext>
                </a:extLst>
              </a:tr>
              <a:tr h="271959">
                <a:tc>
                  <a:txBody>
                    <a:bodyPr/>
                    <a:lstStyle/>
                    <a:p>
                      <a:pPr algn="l"/>
                      <a:r>
                        <a:rPr lang="en-US" sz="1400" dirty="0">
                          <a:effectLst/>
                        </a:rPr>
                        <a:t>9296</a:t>
                      </a:r>
                    </a:p>
                  </a:txBody>
                  <a:tcPr marL="67990" marR="67990" marT="33995" marB="33995" anchor="ctr"/>
                </a:tc>
                <a:tc>
                  <a:txBody>
                    <a:bodyPr/>
                    <a:lstStyle/>
                    <a:p>
                      <a:pPr algn="l"/>
                      <a:r>
                        <a:rPr lang="en-US" sz="1400">
                          <a:effectLst/>
                        </a:rPr>
                        <a:t>3.592800</a:t>
                      </a:r>
                    </a:p>
                  </a:txBody>
                  <a:tcPr marL="67990" marR="67990" marT="33995" marB="33995" anchor="ctr"/>
                </a:tc>
                <a:tc>
                  <a:txBody>
                    <a:bodyPr/>
                    <a:lstStyle/>
                    <a:p>
                      <a:pPr algn="l"/>
                      <a:r>
                        <a:rPr lang="en-US" sz="1400">
                          <a:effectLst/>
                        </a:rPr>
                        <a:t>3.574076</a:t>
                      </a:r>
                    </a:p>
                  </a:txBody>
                  <a:tcPr marL="67990" marR="67990" marT="33995" marB="33995" anchor="ctr"/>
                </a:tc>
                <a:tc>
                  <a:txBody>
                    <a:bodyPr/>
                    <a:lstStyle/>
                    <a:p>
                      <a:pPr algn="l"/>
                      <a:r>
                        <a:rPr lang="en-US" sz="1400" dirty="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535467619"/>
                  </a:ext>
                </a:extLst>
              </a:tr>
              <a:tr h="271959">
                <a:tc>
                  <a:txBody>
                    <a:bodyPr/>
                    <a:lstStyle/>
                    <a:p>
                      <a:pPr algn="l"/>
                      <a:r>
                        <a:rPr lang="en-US" sz="1400" dirty="0">
                          <a:effectLst/>
                        </a:rPr>
                        <a:t>9408</a:t>
                      </a:r>
                    </a:p>
                  </a:txBody>
                  <a:tcPr marL="67990" marR="67990" marT="33995" marB="33995" anchor="ctr"/>
                </a:tc>
                <a:tc>
                  <a:txBody>
                    <a:bodyPr/>
                    <a:lstStyle/>
                    <a:p>
                      <a:pPr algn="l"/>
                      <a:r>
                        <a:rPr lang="en-US" sz="1400">
                          <a:effectLst/>
                        </a:rPr>
                        <a:t>3.748800</a:t>
                      </a:r>
                    </a:p>
                  </a:txBody>
                  <a:tcPr marL="67990" marR="67990" marT="33995" marB="33995" anchor="ctr"/>
                </a:tc>
                <a:tc>
                  <a:txBody>
                    <a:bodyPr/>
                    <a:lstStyle/>
                    <a:p>
                      <a:pPr algn="l"/>
                      <a:r>
                        <a:rPr lang="en-US" sz="1400">
                          <a:effectLst/>
                        </a:rPr>
                        <a:t>3.681134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156034962"/>
                  </a:ext>
                </a:extLst>
              </a:tr>
              <a:tr h="271959">
                <a:tc>
                  <a:txBody>
                    <a:bodyPr/>
                    <a:lstStyle/>
                    <a:p>
                      <a:pPr algn="l"/>
                      <a:r>
                        <a:rPr lang="en-US" sz="1400">
                          <a:effectLst/>
                        </a:rPr>
                        <a:t>9520</a:t>
                      </a:r>
                    </a:p>
                  </a:txBody>
                  <a:tcPr marL="67990" marR="67990" marT="33995" marB="33995" anchor="ctr"/>
                </a:tc>
                <a:tc>
                  <a:txBody>
                    <a:bodyPr/>
                    <a:lstStyle/>
                    <a:p>
                      <a:pPr algn="l"/>
                      <a:r>
                        <a:rPr lang="en-US" sz="1400" dirty="0">
                          <a:effectLst/>
                        </a:rPr>
                        <a:t>3.444700</a:t>
                      </a:r>
                    </a:p>
                  </a:txBody>
                  <a:tcPr marL="67990" marR="67990" marT="33995" marB="33995" anchor="ctr"/>
                </a:tc>
                <a:tc>
                  <a:txBody>
                    <a:bodyPr/>
                    <a:lstStyle/>
                    <a:p>
                      <a:pPr algn="l"/>
                      <a:r>
                        <a:rPr lang="en-US" sz="1400">
                          <a:effectLst/>
                        </a:rPr>
                        <a:t>3.581330</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297193061"/>
                  </a:ext>
                </a:extLst>
              </a:tr>
              <a:tr h="271959">
                <a:tc>
                  <a:txBody>
                    <a:bodyPr/>
                    <a:lstStyle/>
                    <a:p>
                      <a:pPr algn="l"/>
                      <a:r>
                        <a:rPr lang="en-US" sz="1400">
                          <a:effectLst/>
                        </a:rPr>
                        <a:t>9632</a:t>
                      </a:r>
                    </a:p>
                  </a:txBody>
                  <a:tcPr marL="67990" marR="67990" marT="33995" marB="33995" anchor="ctr"/>
                </a:tc>
                <a:tc>
                  <a:txBody>
                    <a:bodyPr/>
                    <a:lstStyle/>
                    <a:p>
                      <a:pPr algn="l"/>
                      <a:r>
                        <a:rPr lang="en-US" sz="1400" dirty="0">
                          <a:effectLst/>
                        </a:rPr>
                        <a:t>3.533900</a:t>
                      </a:r>
                    </a:p>
                  </a:txBody>
                  <a:tcPr marL="67990" marR="67990" marT="33995" marB="33995" anchor="ctr"/>
                </a:tc>
                <a:tc>
                  <a:txBody>
                    <a:bodyPr/>
                    <a:lstStyle/>
                    <a:p>
                      <a:pPr algn="l"/>
                      <a:r>
                        <a:rPr lang="en-US" sz="1400" dirty="0">
                          <a:effectLst/>
                        </a:rPr>
                        <a:t>3.578108</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96385977"/>
                  </a:ext>
                </a:extLst>
              </a:tr>
              <a:tr h="271959">
                <a:tc>
                  <a:txBody>
                    <a:bodyPr/>
                    <a:lstStyle/>
                    <a:p>
                      <a:pPr algn="l"/>
                      <a:r>
                        <a:rPr lang="en-US" sz="1400">
                          <a:effectLst/>
                        </a:rPr>
                        <a:t>9744</a:t>
                      </a:r>
                    </a:p>
                  </a:txBody>
                  <a:tcPr marL="67990" marR="67990" marT="33995" marB="33995" anchor="ctr"/>
                </a:tc>
                <a:tc>
                  <a:txBody>
                    <a:bodyPr/>
                    <a:lstStyle/>
                    <a:p>
                      <a:pPr algn="l"/>
                      <a:r>
                        <a:rPr lang="en-US" sz="1400" dirty="0">
                          <a:effectLst/>
                        </a:rPr>
                        <a:t>3.566000</a:t>
                      </a:r>
                    </a:p>
                  </a:txBody>
                  <a:tcPr marL="67990" marR="67990" marT="33995" marB="33995" anchor="ctr"/>
                </a:tc>
                <a:tc>
                  <a:txBody>
                    <a:bodyPr/>
                    <a:lstStyle/>
                    <a:p>
                      <a:pPr algn="l"/>
                      <a:r>
                        <a:rPr lang="en-US" sz="1400">
                          <a:effectLst/>
                        </a:rPr>
                        <a:t>3.605809</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3864538108"/>
                  </a:ext>
                </a:extLst>
              </a:tr>
              <a:tr h="271959">
                <a:tc>
                  <a:txBody>
                    <a:bodyPr/>
                    <a:lstStyle/>
                    <a:p>
                      <a:pPr algn="l"/>
                      <a:r>
                        <a:rPr lang="en-US" sz="1400">
                          <a:effectLst/>
                        </a:rPr>
                        <a:t>9856</a:t>
                      </a:r>
                    </a:p>
                  </a:txBody>
                  <a:tcPr marL="67990" marR="67990" marT="33995" marB="33995" anchor="ctr"/>
                </a:tc>
                <a:tc>
                  <a:txBody>
                    <a:bodyPr/>
                    <a:lstStyle/>
                    <a:p>
                      <a:pPr algn="l"/>
                      <a:r>
                        <a:rPr lang="en-US" sz="1400" dirty="0">
                          <a:effectLst/>
                        </a:rPr>
                        <a:t>3.802900</a:t>
                      </a:r>
                    </a:p>
                  </a:txBody>
                  <a:tcPr marL="67990" marR="67990" marT="33995" marB="33995" anchor="ctr"/>
                </a:tc>
                <a:tc>
                  <a:txBody>
                    <a:bodyPr/>
                    <a:lstStyle/>
                    <a:p>
                      <a:pPr algn="l"/>
                      <a:r>
                        <a:rPr lang="en-US" sz="1400">
                          <a:effectLst/>
                        </a:rPr>
                        <a:t>3.700694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163227603"/>
                  </a:ext>
                </a:extLst>
              </a:tr>
              <a:tr h="271959">
                <a:tc>
                  <a:txBody>
                    <a:bodyPr/>
                    <a:lstStyle/>
                    <a:p>
                      <a:pPr algn="l"/>
                      <a:r>
                        <a:rPr lang="en-US" sz="1400">
                          <a:effectLst/>
                        </a:rPr>
                        <a:t>9968</a:t>
                      </a:r>
                    </a:p>
                  </a:txBody>
                  <a:tcPr marL="67990" marR="67990" marT="33995" marB="33995" anchor="ctr"/>
                </a:tc>
                <a:tc>
                  <a:txBody>
                    <a:bodyPr/>
                    <a:lstStyle/>
                    <a:p>
                      <a:pPr algn="l"/>
                      <a:r>
                        <a:rPr lang="en-US" sz="1400">
                          <a:effectLst/>
                        </a:rPr>
                        <a:t>3.513800</a:t>
                      </a:r>
                    </a:p>
                  </a:txBody>
                  <a:tcPr marL="67990" marR="67990" marT="33995" marB="33995" anchor="ctr"/>
                </a:tc>
                <a:tc>
                  <a:txBody>
                    <a:bodyPr/>
                    <a:lstStyle/>
                    <a:p>
                      <a:pPr algn="l"/>
                      <a:r>
                        <a:rPr lang="en-US" sz="1400">
                          <a:effectLst/>
                        </a:rPr>
                        <a:t>3.622813</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120344229"/>
                  </a:ext>
                </a:extLst>
              </a:tr>
              <a:tr h="271959">
                <a:tc>
                  <a:txBody>
                    <a:bodyPr/>
                    <a:lstStyle/>
                    <a:p>
                      <a:pPr algn="l"/>
                      <a:r>
                        <a:rPr lang="en-US" sz="1400">
                          <a:effectLst/>
                        </a:rPr>
                        <a:t>10080</a:t>
                      </a:r>
                    </a:p>
                  </a:txBody>
                  <a:tcPr marL="67990" marR="67990" marT="33995" marB="33995" anchor="ctr"/>
                </a:tc>
                <a:tc>
                  <a:txBody>
                    <a:bodyPr/>
                    <a:lstStyle/>
                    <a:p>
                      <a:pPr algn="l"/>
                      <a:r>
                        <a:rPr lang="en-US" sz="1400">
                          <a:effectLst/>
                        </a:rPr>
                        <a:t>3.534300</a:t>
                      </a:r>
                    </a:p>
                  </a:txBody>
                  <a:tcPr marL="67990" marR="67990" marT="33995" marB="33995" anchor="ctr"/>
                </a:tc>
                <a:tc>
                  <a:txBody>
                    <a:bodyPr/>
                    <a:lstStyle/>
                    <a:p>
                      <a:pPr algn="l"/>
                      <a:r>
                        <a:rPr lang="en-US" sz="1400" dirty="0">
                          <a:effectLst/>
                        </a:rPr>
                        <a:t>3.608435</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656760944"/>
                  </a:ext>
                </a:extLst>
              </a:tr>
              <a:tr h="271959">
                <a:tc>
                  <a:txBody>
                    <a:bodyPr/>
                    <a:lstStyle/>
                    <a:p>
                      <a:pPr algn="l"/>
                      <a:r>
                        <a:rPr lang="en-US" sz="1400">
                          <a:effectLst/>
                        </a:rPr>
                        <a:t>10192</a:t>
                      </a:r>
                    </a:p>
                  </a:txBody>
                  <a:tcPr marL="67990" marR="67990" marT="33995" marB="33995" anchor="ctr"/>
                </a:tc>
                <a:tc>
                  <a:txBody>
                    <a:bodyPr/>
                    <a:lstStyle/>
                    <a:p>
                      <a:pPr algn="l"/>
                      <a:r>
                        <a:rPr lang="en-US" sz="1400">
                          <a:effectLst/>
                        </a:rPr>
                        <a:t>3.635300</a:t>
                      </a:r>
                    </a:p>
                  </a:txBody>
                  <a:tcPr marL="67990" marR="67990" marT="33995" marB="33995" anchor="ctr"/>
                </a:tc>
                <a:tc>
                  <a:txBody>
                    <a:bodyPr/>
                    <a:lstStyle/>
                    <a:p>
                      <a:pPr algn="l"/>
                      <a:r>
                        <a:rPr lang="en-US" sz="1400">
                          <a:effectLst/>
                        </a:rPr>
                        <a:t>3.633258</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018725718"/>
                  </a:ext>
                </a:extLst>
              </a:tr>
              <a:tr h="271959">
                <a:tc>
                  <a:txBody>
                    <a:bodyPr/>
                    <a:lstStyle/>
                    <a:p>
                      <a:pPr algn="l"/>
                      <a:r>
                        <a:rPr lang="en-US" sz="1400">
                          <a:effectLst/>
                        </a:rPr>
                        <a:t>10304</a:t>
                      </a:r>
                    </a:p>
                  </a:txBody>
                  <a:tcPr marL="67990" marR="67990" marT="33995" marB="33995" anchor="ctr"/>
                </a:tc>
                <a:tc>
                  <a:txBody>
                    <a:bodyPr/>
                    <a:lstStyle/>
                    <a:p>
                      <a:pPr algn="l"/>
                      <a:r>
                        <a:rPr lang="en-US" sz="1400">
                          <a:effectLst/>
                        </a:rPr>
                        <a:t>3.441000</a:t>
                      </a:r>
                    </a:p>
                  </a:txBody>
                  <a:tcPr marL="67990" marR="67990" marT="33995" marB="33995" anchor="ctr"/>
                </a:tc>
                <a:tc>
                  <a:txBody>
                    <a:bodyPr/>
                    <a:lstStyle/>
                    <a:p>
                      <a:pPr algn="l"/>
                      <a:r>
                        <a:rPr lang="en-US" sz="1400">
                          <a:effectLst/>
                        </a:rPr>
                        <a:t>3.623627</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574829852"/>
                  </a:ext>
                </a:extLst>
              </a:tr>
              <a:tr h="271959">
                <a:tc>
                  <a:txBody>
                    <a:bodyPr/>
                    <a:lstStyle/>
                    <a:p>
                      <a:pPr algn="l"/>
                      <a:r>
                        <a:rPr lang="en-US" sz="1400">
                          <a:effectLst/>
                        </a:rPr>
                        <a:t>10416</a:t>
                      </a:r>
                    </a:p>
                  </a:txBody>
                  <a:tcPr marL="67990" marR="67990" marT="33995" marB="33995" anchor="ctr"/>
                </a:tc>
                <a:tc>
                  <a:txBody>
                    <a:bodyPr/>
                    <a:lstStyle/>
                    <a:p>
                      <a:pPr algn="l"/>
                      <a:r>
                        <a:rPr lang="en-US" sz="1400">
                          <a:effectLst/>
                        </a:rPr>
                        <a:t>3.450400</a:t>
                      </a:r>
                    </a:p>
                  </a:txBody>
                  <a:tcPr marL="67990" marR="67990" marT="33995" marB="33995" anchor="ctr"/>
                </a:tc>
                <a:tc>
                  <a:txBody>
                    <a:bodyPr/>
                    <a:lstStyle/>
                    <a:p>
                      <a:pPr algn="l"/>
                      <a:r>
                        <a:rPr lang="en-US" sz="1400">
                          <a:effectLst/>
                        </a:rPr>
                        <a:t>3.595749</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634807605"/>
                  </a:ext>
                </a:extLst>
              </a:tr>
              <a:tr h="271959">
                <a:tc>
                  <a:txBody>
                    <a:bodyPr/>
                    <a:lstStyle/>
                    <a:p>
                      <a:pPr algn="l"/>
                      <a:r>
                        <a:rPr lang="en-US" sz="1400">
                          <a:effectLst/>
                        </a:rPr>
                        <a:t>10528</a:t>
                      </a:r>
                    </a:p>
                  </a:txBody>
                  <a:tcPr marL="67990" marR="67990" marT="33995" marB="33995" anchor="ctr"/>
                </a:tc>
                <a:tc>
                  <a:txBody>
                    <a:bodyPr/>
                    <a:lstStyle/>
                    <a:p>
                      <a:pPr algn="l"/>
                      <a:r>
                        <a:rPr lang="en-US" sz="1400">
                          <a:effectLst/>
                        </a:rPr>
                        <a:t>3.525100</a:t>
                      </a:r>
                    </a:p>
                  </a:txBody>
                  <a:tcPr marL="67990" marR="67990" marT="33995" marB="33995" anchor="ctr"/>
                </a:tc>
                <a:tc>
                  <a:txBody>
                    <a:bodyPr/>
                    <a:lstStyle/>
                    <a:p>
                      <a:pPr algn="l"/>
                      <a:r>
                        <a:rPr lang="en-US" sz="1400">
                          <a:effectLst/>
                        </a:rPr>
                        <a:t>3.586320</a:t>
                      </a:r>
                    </a:p>
                  </a:txBody>
                  <a:tcPr marL="67990" marR="67990" marT="33995" marB="33995" anchor="ctr"/>
                </a:tc>
                <a:tc>
                  <a:txBody>
                    <a:bodyPr/>
                    <a:lstStyle/>
                    <a:p>
                      <a:pPr algn="l"/>
                      <a:r>
                        <a:rPr lang="en-US" sz="1400" dirty="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2167917388"/>
                  </a:ext>
                </a:extLst>
              </a:tr>
              <a:tr h="271959">
                <a:tc>
                  <a:txBody>
                    <a:bodyPr/>
                    <a:lstStyle/>
                    <a:p>
                      <a:pPr algn="l"/>
                      <a:r>
                        <a:rPr lang="en-US" sz="1400">
                          <a:effectLst/>
                        </a:rPr>
                        <a:t>10640</a:t>
                      </a:r>
                    </a:p>
                  </a:txBody>
                  <a:tcPr marL="67990" marR="67990" marT="33995" marB="33995" anchor="ctr"/>
                </a:tc>
                <a:tc>
                  <a:txBody>
                    <a:bodyPr/>
                    <a:lstStyle/>
                    <a:p>
                      <a:pPr algn="l"/>
                      <a:r>
                        <a:rPr lang="en-US" sz="1400" dirty="0">
                          <a:effectLst/>
                        </a:rPr>
                        <a:t>3.457100</a:t>
                      </a:r>
                    </a:p>
                  </a:txBody>
                  <a:tcPr marL="67990" marR="67990" marT="33995" marB="33995" anchor="ctr"/>
                </a:tc>
                <a:tc>
                  <a:txBody>
                    <a:bodyPr/>
                    <a:lstStyle/>
                    <a:p>
                      <a:pPr algn="l"/>
                      <a:r>
                        <a:rPr lang="en-US" sz="1400">
                          <a:effectLst/>
                        </a:rPr>
                        <a:t>3.574525</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087588889"/>
                  </a:ext>
                </a:extLst>
              </a:tr>
              <a:tr h="271959">
                <a:tc>
                  <a:txBody>
                    <a:bodyPr/>
                    <a:lstStyle/>
                    <a:p>
                      <a:pPr algn="l"/>
                      <a:r>
                        <a:rPr lang="en-US" sz="1400">
                          <a:effectLst/>
                        </a:rPr>
                        <a:t>10752</a:t>
                      </a:r>
                    </a:p>
                  </a:txBody>
                  <a:tcPr marL="67990" marR="67990" marT="33995" marB="33995" anchor="ctr"/>
                </a:tc>
                <a:tc>
                  <a:txBody>
                    <a:bodyPr/>
                    <a:lstStyle/>
                    <a:p>
                      <a:pPr algn="l"/>
                      <a:r>
                        <a:rPr lang="en-US" sz="1400">
                          <a:effectLst/>
                        </a:rPr>
                        <a:t>3.892800</a:t>
                      </a:r>
                    </a:p>
                  </a:txBody>
                  <a:tcPr marL="67990" marR="67990" marT="33995" marB="33995" anchor="ctr"/>
                </a:tc>
                <a:tc>
                  <a:txBody>
                    <a:bodyPr/>
                    <a:lstStyle/>
                    <a:p>
                      <a:pPr algn="l"/>
                      <a:r>
                        <a:rPr lang="en-US" sz="1400">
                          <a:effectLst/>
                        </a:rPr>
                        <a:t>3.575264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761576568"/>
                  </a:ext>
                </a:extLst>
              </a:tr>
              <a:tr h="271959">
                <a:tc>
                  <a:txBody>
                    <a:bodyPr/>
                    <a:lstStyle/>
                    <a:p>
                      <a:pPr algn="l"/>
                      <a:r>
                        <a:rPr lang="en-US" sz="1400">
                          <a:effectLst/>
                        </a:rPr>
                        <a:t>10864</a:t>
                      </a:r>
                    </a:p>
                  </a:txBody>
                  <a:tcPr marL="67990" marR="67990" marT="33995" marB="33995" anchor="ctr"/>
                </a:tc>
                <a:tc>
                  <a:txBody>
                    <a:bodyPr/>
                    <a:lstStyle/>
                    <a:p>
                      <a:pPr algn="l"/>
                      <a:r>
                        <a:rPr lang="en-US" sz="1400">
                          <a:effectLst/>
                        </a:rPr>
                        <a:t>3.603000</a:t>
                      </a:r>
                    </a:p>
                  </a:txBody>
                  <a:tcPr marL="67990" marR="67990" marT="33995" marB="33995" anchor="ctr"/>
                </a:tc>
                <a:tc>
                  <a:txBody>
                    <a:bodyPr/>
                    <a:lstStyle/>
                    <a:p>
                      <a:pPr algn="l"/>
                      <a:r>
                        <a:rPr lang="en-US" sz="1400">
                          <a:effectLst/>
                        </a:rPr>
                        <a:t>3.578897</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132802082"/>
                  </a:ext>
                </a:extLst>
              </a:tr>
            </a:tbl>
          </a:graphicData>
        </a:graphic>
      </p:graphicFrame>
    </p:spTree>
    <p:extLst>
      <p:ext uri="{BB962C8B-B14F-4D97-AF65-F5344CB8AC3E}">
        <p14:creationId xmlns:p14="http://schemas.microsoft.com/office/powerpoint/2010/main" val="2651525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254EAFBD-EBA1-208F-B50A-4E20D913D5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416689-1085-287E-28DD-4D1862C60610}"/>
              </a:ext>
            </a:extLst>
          </p:cNvPr>
          <p:cNvSpPr txBox="1"/>
          <p:nvPr/>
        </p:nvSpPr>
        <p:spPr>
          <a:xfrm>
            <a:off x="1039091" y="67586"/>
            <a:ext cx="9966037"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Load Untrained Wav2vec Model</a:t>
            </a:r>
          </a:p>
        </p:txBody>
      </p:sp>
      <p:sp>
        <p:nvSpPr>
          <p:cNvPr id="3" name="TextBox 2">
            <a:extLst>
              <a:ext uri="{FF2B5EF4-FFF2-40B4-BE49-F238E27FC236}">
                <a16:creationId xmlns:a16="http://schemas.microsoft.com/office/drawing/2014/main" id="{2DEDA8A7-B239-424E-EE85-ADFF96D51653}"/>
              </a:ext>
            </a:extLst>
          </p:cNvPr>
          <p:cNvSpPr txBox="1"/>
          <p:nvPr/>
        </p:nvSpPr>
        <p:spPr>
          <a:xfrm>
            <a:off x="0" y="1884896"/>
            <a:ext cx="287568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Result:</a:t>
            </a:r>
          </a:p>
        </p:txBody>
      </p:sp>
      <p:graphicFrame>
        <p:nvGraphicFramePr>
          <p:cNvPr id="4" name="Table 3">
            <a:extLst>
              <a:ext uri="{FF2B5EF4-FFF2-40B4-BE49-F238E27FC236}">
                <a16:creationId xmlns:a16="http://schemas.microsoft.com/office/drawing/2014/main" id="{39509FFD-2A40-3814-DDA3-0DA8E4ECF9B0}"/>
              </a:ext>
            </a:extLst>
          </p:cNvPr>
          <p:cNvGraphicFramePr>
            <a:graphicFrameLocks noGrp="1"/>
          </p:cNvGraphicFramePr>
          <p:nvPr/>
        </p:nvGraphicFramePr>
        <p:xfrm>
          <a:off x="3094758" y="1780121"/>
          <a:ext cx="7182718" cy="4921290"/>
        </p:xfrm>
        <a:graphic>
          <a:graphicData uri="http://schemas.openxmlformats.org/drawingml/2006/table">
            <a:tbl>
              <a:tblPr>
                <a:tableStyleId>{69CF1AB2-1976-4502-BF36-3FF5EA218861}</a:tableStyleId>
              </a:tblPr>
              <a:tblGrid>
                <a:gridCol w="821721">
                  <a:extLst>
                    <a:ext uri="{9D8B030D-6E8A-4147-A177-3AD203B41FA5}">
                      <a16:colId xmlns:a16="http://schemas.microsoft.com/office/drawing/2014/main" val="4216044609"/>
                    </a:ext>
                  </a:extLst>
                </a:gridCol>
                <a:gridCol w="2055696">
                  <a:extLst>
                    <a:ext uri="{9D8B030D-6E8A-4147-A177-3AD203B41FA5}">
                      <a16:colId xmlns:a16="http://schemas.microsoft.com/office/drawing/2014/main" val="3808100663"/>
                    </a:ext>
                  </a:extLst>
                </a:gridCol>
                <a:gridCol w="1895475">
                  <a:extLst>
                    <a:ext uri="{9D8B030D-6E8A-4147-A177-3AD203B41FA5}">
                      <a16:colId xmlns:a16="http://schemas.microsoft.com/office/drawing/2014/main" val="960242447"/>
                    </a:ext>
                  </a:extLst>
                </a:gridCol>
                <a:gridCol w="1352550">
                  <a:extLst>
                    <a:ext uri="{9D8B030D-6E8A-4147-A177-3AD203B41FA5}">
                      <a16:colId xmlns:a16="http://schemas.microsoft.com/office/drawing/2014/main" val="4173026715"/>
                    </a:ext>
                  </a:extLst>
                </a:gridCol>
                <a:gridCol w="1057276">
                  <a:extLst>
                    <a:ext uri="{9D8B030D-6E8A-4147-A177-3AD203B41FA5}">
                      <a16:colId xmlns:a16="http://schemas.microsoft.com/office/drawing/2014/main" val="21087416"/>
                    </a:ext>
                  </a:extLst>
                </a:gridCol>
              </a:tblGrid>
              <a:tr h="271959">
                <a:tc>
                  <a:txBody>
                    <a:bodyPr/>
                    <a:lstStyle/>
                    <a:p>
                      <a:r>
                        <a:rPr lang="en-US" sz="2000" b="1">
                          <a:effectLst/>
                        </a:rPr>
                        <a:t>Step</a:t>
                      </a:r>
                    </a:p>
                  </a:txBody>
                  <a:tcPr anchor="ctr"/>
                </a:tc>
                <a:tc>
                  <a:txBody>
                    <a:bodyPr/>
                    <a:lstStyle/>
                    <a:p>
                      <a:r>
                        <a:rPr lang="en-US" sz="2000" b="1">
                          <a:effectLst/>
                        </a:rPr>
                        <a:t>Training Loss</a:t>
                      </a:r>
                    </a:p>
                  </a:txBody>
                  <a:tcPr anchor="ctr"/>
                </a:tc>
                <a:tc>
                  <a:txBody>
                    <a:bodyPr/>
                    <a:lstStyle/>
                    <a:p>
                      <a:r>
                        <a:rPr lang="en-US" sz="2000" b="1">
                          <a:effectLst/>
                        </a:rPr>
                        <a:t>Validation Loss</a:t>
                      </a:r>
                    </a:p>
                  </a:txBody>
                  <a:tcPr anchor="ctr"/>
                </a:tc>
                <a:tc>
                  <a:txBody>
                    <a:bodyPr/>
                    <a:lstStyle/>
                    <a:p>
                      <a:r>
                        <a:rPr lang="en-US" sz="2000" b="1">
                          <a:effectLst/>
                        </a:rPr>
                        <a:t>Wer</a:t>
                      </a:r>
                    </a:p>
                  </a:txBody>
                  <a:tcPr anchor="ctr"/>
                </a:tc>
                <a:tc>
                  <a:txBody>
                    <a:bodyPr/>
                    <a:lstStyle/>
                    <a:p>
                      <a:r>
                        <a:rPr lang="en-US" sz="2000" b="1" dirty="0">
                          <a:effectLst/>
                        </a:rPr>
                        <a:t>Cer</a:t>
                      </a:r>
                    </a:p>
                  </a:txBody>
                  <a:tcPr anchor="ctr"/>
                </a:tc>
                <a:extLst>
                  <a:ext uri="{0D108BD9-81ED-4DB2-BD59-A6C34878D82A}">
                    <a16:rowId xmlns:a16="http://schemas.microsoft.com/office/drawing/2014/main" val="860265546"/>
                  </a:ext>
                </a:extLst>
              </a:tr>
              <a:tr h="271959">
                <a:tc>
                  <a:txBody>
                    <a:bodyPr/>
                    <a:lstStyle/>
                    <a:p>
                      <a:pPr algn="l"/>
                      <a:r>
                        <a:rPr lang="en-US" sz="1400" dirty="0">
                          <a:effectLst/>
                        </a:rPr>
                        <a:t>9296</a:t>
                      </a:r>
                    </a:p>
                  </a:txBody>
                  <a:tcPr marL="67990" marR="67990" marT="33995" marB="33995" anchor="ctr"/>
                </a:tc>
                <a:tc>
                  <a:txBody>
                    <a:bodyPr/>
                    <a:lstStyle/>
                    <a:p>
                      <a:pPr algn="l"/>
                      <a:r>
                        <a:rPr lang="en-US" sz="1400">
                          <a:effectLst/>
                        </a:rPr>
                        <a:t>3.592800</a:t>
                      </a:r>
                    </a:p>
                  </a:txBody>
                  <a:tcPr marL="67990" marR="67990" marT="33995" marB="33995" anchor="ctr"/>
                </a:tc>
                <a:tc>
                  <a:txBody>
                    <a:bodyPr/>
                    <a:lstStyle/>
                    <a:p>
                      <a:pPr algn="l"/>
                      <a:r>
                        <a:rPr lang="en-US" sz="1400">
                          <a:effectLst/>
                        </a:rPr>
                        <a:t>3.574076</a:t>
                      </a:r>
                    </a:p>
                  </a:txBody>
                  <a:tcPr marL="67990" marR="67990" marT="33995" marB="33995" anchor="ctr"/>
                </a:tc>
                <a:tc>
                  <a:txBody>
                    <a:bodyPr/>
                    <a:lstStyle/>
                    <a:p>
                      <a:pPr algn="l"/>
                      <a:r>
                        <a:rPr lang="en-US" sz="1400" dirty="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535467619"/>
                  </a:ext>
                </a:extLst>
              </a:tr>
              <a:tr h="271959">
                <a:tc>
                  <a:txBody>
                    <a:bodyPr/>
                    <a:lstStyle/>
                    <a:p>
                      <a:pPr algn="l"/>
                      <a:r>
                        <a:rPr lang="en-US" sz="1400" dirty="0">
                          <a:effectLst/>
                        </a:rPr>
                        <a:t>9408</a:t>
                      </a:r>
                    </a:p>
                  </a:txBody>
                  <a:tcPr marL="67990" marR="67990" marT="33995" marB="33995" anchor="ctr"/>
                </a:tc>
                <a:tc>
                  <a:txBody>
                    <a:bodyPr/>
                    <a:lstStyle/>
                    <a:p>
                      <a:pPr algn="l"/>
                      <a:r>
                        <a:rPr lang="en-US" sz="1400">
                          <a:effectLst/>
                        </a:rPr>
                        <a:t>3.748800</a:t>
                      </a:r>
                    </a:p>
                  </a:txBody>
                  <a:tcPr marL="67990" marR="67990" marT="33995" marB="33995" anchor="ctr"/>
                </a:tc>
                <a:tc>
                  <a:txBody>
                    <a:bodyPr/>
                    <a:lstStyle/>
                    <a:p>
                      <a:pPr algn="l"/>
                      <a:r>
                        <a:rPr lang="en-US" sz="1400">
                          <a:effectLst/>
                        </a:rPr>
                        <a:t>3.681134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156034962"/>
                  </a:ext>
                </a:extLst>
              </a:tr>
              <a:tr h="271959">
                <a:tc>
                  <a:txBody>
                    <a:bodyPr/>
                    <a:lstStyle/>
                    <a:p>
                      <a:pPr algn="l"/>
                      <a:r>
                        <a:rPr lang="en-US" sz="1400">
                          <a:effectLst/>
                        </a:rPr>
                        <a:t>9520</a:t>
                      </a:r>
                    </a:p>
                  </a:txBody>
                  <a:tcPr marL="67990" marR="67990" marT="33995" marB="33995" anchor="ctr"/>
                </a:tc>
                <a:tc>
                  <a:txBody>
                    <a:bodyPr/>
                    <a:lstStyle/>
                    <a:p>
                      <a:pPr algn="l"/>
                      <a:r>
                        <a:rPr lang="en-US" sz="1400" dirty="0">
                          <a:effectLst/>
                        </a:rPr>
                        <a:t>3.444700</a:t>
                      </a:r>
                    </a:p>
                  </a:txBody>
                  <a:tcPr marL="67990" marR="67990" marT="33995" marB="33995" anchor="ctr"/>
                </a:tc>
                <a:tc>
                  <a:txBody>
                    <a:bodyPr/>
                    <a:lstStyle/>
                    <a:p>
                      <a:pPr algn="l"/>
                      <a:r>
                        <a:rPr lang="en-US" sz="1400">
                          <a:effectLst/>
                        </a:rPr>
                        <a:t>3.581330</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297193061"/>
                  </a:ext>
                </a:extLst>
              </a:tr>
              <a:tr h="271959">
                <a:tc>
                  <a:txBody>
                    <a:bodyPr/>
                    <a:lstStyle/>
                    <a:p>
                      <a:pPr algn="l"/>
                      <a:r>
                        <a:rPr lang="en-US" sz="1400">
                          <a:effectLst/>
                        </a:rPr>
                        <a:t>9632</a:t>
                      </a:r>
                    </a:p>
                  </a:txBody>
                  <a:tcPr marL="67990" marR="67990" marT="33995" marB="33995" anchor="ctr"/>
                </a:tc>
                <a:tc>
                  <a:txBody>
                    <a:bodyPr/>
                    <a:lstStyle/>
                    <a:p>
                      <a:pPr algn="l"/>
                      <a:r>
                        <a:rPr lang="en-US" sz="1400" dirty="0">
                          <a:effectLst/>
                        </a:rPr>
                        <a:t>3.533900</a:t>
                      </a:r>
                    </a:p>
                  </a:txBody>
                  <a:tcPr marL="67990" marR="67990" marT="33995" marB="33995" anchor="ctr"/>
                </a:tc>
                <a:tc>
                  <a:txBody>
                    <a:bodyPr/>
                    <a:lstStyle/>
                    <a:p>
                      <a:pPr algn="l"/>
                      <a:r>
                        <a:rPr lang="en-US" sz="1400" dirty="0">
                          <a:effectLst/>
                        </a:rPr>
                        <a:t>3.578108</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96385977"/>
                  </a:ext>
                </a:extLst>
              </a:tr>
              <a:tr h="271959">
                <a:tc>
                  <a:txBody>
                    <a:bodyPr/>
                    <a:lstStyle/>
                    <a:p>
                      <a:pPr algn="l"/>
                      <a:r>
                        <a:rPr lang="en-US" sz="1400">
                          <a:effectLst/>
                        </a:rPr>
                        <a:t>9744</a:t>
                      </a:r>
                    </a:p>
                  </a:txBody>
                  <a:tcPr marL="67990" marR="67990" marT="33995" marB="33995" anchor="ctr"/>
                </a:tc>
                <a:tc>
                  <a:txBody>
                    <a:bodyPr/>
                    <a:lstStyle/>
                    <a:p>
                      <a:pPr algn="l"/>
                      <a:r>
                        <a:rPr lang="en-US" sz="1400" dirty="0">
                          <a:effectLst/>
                        </a:rPr>
                        <a:t>3.566000</a:t>
                      </a:r>
                    </a:p>
                  </a:txBody>
                  <a:tcPr marL="67990" marR="67990" marT="33995" marB="33995" anchor="ctr"/>
                </a:tc>
                <a:tc>
                  <a:txBody>
                    <a:bodyPr/>
                    <a:lstStyle/>
                    <a:p>
                      <a:pPr algn="l"/>
                      <a:r>
                        <a:rPr lang="en-US" sz="1400">
                          <a:effectLst/>
                        </a:rPr>
                        <a:t>3.605809</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3864538108"/>
                  </a:ext>
                </a:extLst>
              </a:tr>
              <a:tr h="271959">
                <a:tc>
                  <a:txBody>
                    <a:bodyPr/>
                    <a:lstStyle/>
                    <a:p>
                      <a:pPr algn="l"/>
                      <a:r>
                        <a:rPr lang="en-US" sz="1400">
                          <a:effectLst/>
                        </a:rPr>
                        <a:t>9856</a:t>
                      </a:r>
                    </a:p>
                  </a:txBody>
                  <a:tcPr marL="67990" marR="67990" marT="33995" marB="33995" anchor="ctr"/>
                </a:tc>
                <a:tc>
                  <a:txBody>
                    <a:bodyPr/>
                    <a:lstStyle/>
                    <a:p>
                      <a:pPr algn="l"/>
                      <a:r>
                        <a:rPr lang="en-US" sz="1400">
                          <a:effectLst/>
                        </a:rPr>
                        <a:t>3.802900</a:t>
                      </a:r>
                    </a:p>
                  </a:txBody>
                  <a:tcPr marL="67990" marR="67990" marT="33995" marB="33995" anchor="ctr"/>
                </a:tc>
                <a:tc>
                  <a:txBody>
                    <a:bodyPr/>
                    <a:lstStyle/>
                    <a:p>
                      <a:pPr algn="l"/>
                      <a:r>
                        <a:rPr lang="en-US" sz="1400">
                          <a:effectLst/>
                        </a:rPr>
                        <a:t>3.700694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163227603"/>
                  </a:ext>
                </a:extLst>
              </a:tr>
              <a:tr h="271959">
                <a:tc>
                  <a:txBody>
                    <a:bodyPr/>
                    <a:lstStyle/>
                    <a:p>
                      <a:pPr algn="l"/>
                      <a:r>
                        <a:rPr lang="en-US" sz="1400">
                          <a:effectLst/>
                        </a:rPr>
                        <a:t>9968</a:t>
                      </a:r>
                    </a:p>
                  </a:txBody>
                  <a:tcPr marL="67990" marR="67990" marT="33995" marB="33995" anchor="ctr"/>
                </a:tc>
                <a:tc>
                  <a:txBody>
                    <a:bodyPr/>
                    <a:lstStyle/>
                    <a:p>
                      <a:pPr algn="l"/>
                      <a:r>
                        <a:rPr lang="en-US" sz="1400">
                          <a:effectLst/>
                        </a:rPr>
                        <a:t>3.513800</a:t>
                      </a:r>
                    </a:p>
                  </a:txBody>
                  <a:tcPr marL="67990" marR="67990" marT="33995" marB="33995" anchor="ctr"/>
                </a:tc>
                <a:tc>
                  <a:txBody>
                    <a:bodyPr/>
                    <a:lstStyle/>
                    <a:p>
                      <a:pPr algn="l"/>
                      <a:r>
                        <a:rPr lang="en-US" sz="1400">
                          <a:effectLst/>
                        </a:rPr>
                        <a:t>3.622813</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120344229"/>
                  </a:ext>
                </a:extLst>
              </a:tr>
              <a:tr h="271959">
                <a:tc>
                  <a:txBody>
                    <a:bodyPr/>
                    <a:lstStyle/>
                    <a:p>
                      <a:pPr algn="l"/>
                      <a:r>
                        <a:rPr lang="en-US" sz="1400">
                          <a:effectLst/>
                        </a:rPr>
                        <a:t>10080</a:t>
                      </a:r>
                    </a:p>
                  </a:txBody>
                  <a:tcPr marL="67990" marR="67990" marT="33995" marB="33995" anchor="ctr"/>
                </a:tc>
                <a:tc>
                  <a:txBody>
                    <a:bodyPr/>
                    <a:lstStyle/>
                    <a:p>
                      <a:pPr algn="l"/>
                      <a:r>
                        <a:rPr lang="en-US" sz="1400">
                          <a:effectLst/>
                        </a:rPr>
                        <a:t>3.534300</a:t>
                      </a:r>
                    </a:p>
                  </a:txBody>
                  <a:tcPr marL="67990" marR="67990" marT="33995" marB="33995" anchor="ctr"/>
                </a:tc>
                <a:tc>
                  <a:txBody>
                    <a:bodyPr/>
                    <a:lstStyle/>
                    <a:p>
                      <a:pPr algn="l"/>
                      <a:r>
                        <a:rPr lang="en-US" sz="1400" dirty="0">
                          <a:effectLst/>
                        </a:rPr>
                        <a:t>3.608435</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656760944"/>
                  </a:ext>
                </a:extLst>
              </a:tr>
              <a:tr h="271959">
                <a:tc>
                  <a:txBody>
                    <a:bodyPr/>
                    <a:lstStyle/>
                    <a:p>
                      <a:pPr algn="l"/>
                      <a:r>
                        <a:rPr lang="en-US" sz="1400">
                          <a:effectLst/>
                        </a:rPr>
                        <a:t>10192</a:t>
                      </a:r>
                    </a:p>
                  </a:txBody>
                  <a:tcPr marL="67990" marR="67990" marT="33995" marB="33995" anchor="ctr"/>
                </a:tc>
                <a:tc>
                  <a:txBody>
                    <a:bodyPr/>
                    <a:lstStyle/>
                    <a:p>
                      <a:pPr algn="l"/>
                      <a:r>
                        <a:rPr lang="en-US" sz="1400">
                          <a:effectLst/>
                        </a:rPr>
                        <a:t>3.635300</a:t>
                      </a:r>
                    </a:p>
                  </a:txBody>
                  <a:tcPr marL="67990" marR="67990" marT="33995" marB="33995" anchor="ctr"/>
                </a:tc>
                <a:tc>
                  <a:txBody>
                    <a:bodyPr/>
                    <a:lstStyle/>
                    <a:p>
                      <a:pPr algn="l"/>
                      <a:r>
                        <a:rPr lang="en-US" sz="1400">
                          <a:effectLst/>
                        </a:rPr>
                        <a:t>3.633258</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018725718"/>
                  </a:ext>
                </a:extLst>
              </a:tr>
              <a:tr h="271959">
                <a:tc>
                  <a:txBody>
                    <a:bodyPr/>
                    <a:lstStyle/>
                    <a:p>
                      <a:pPr algn="l"/>
                      <a:r>
                        <a:rPr lang="en-US" sz="1400">
                          <a:effectLst/>
                        </a:rPr>
                        <a:t>10304</a:t>
                      </a:r>
                    </a:p>
                  </a:txBody>
                  <a:tcPr marL="67990" marR="67990" marT="33995" marB="33995" anchor="ctr"/>
                </a:tc>
                <a:tc>
                  <a:txBody>
                    <a:bodyPr/>
                    <a:lstStyle/>
                    <a:p>
                      <a:pPr algn="l"/>
                      <a:r>
                        <a:rPr lang="en-US" sz="1400">
                          <a:effectLst/>
                        </a:rPr>
                        <a:t>3.441000</a:t>
                      </a:r>
                    </a:p>
                  </a:txBody>
                  <a:tcPr marL="67990" marR="67990" marT="33995" marB="33995" anchor="ctr"/>
                </a:tc>
                <a:tc>
                  <a:txBody>
                    <a:bodyPr/>
                    <a:lstStyle/>
                    <a:p>
                      <a:pPr algn="l"/>
                      <a:r>
                        <a:rPr lang="en-US" sz="1400">
                          <a:effectLst/>
                        </a:rPr>
                        <a:t>3.623627</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1574829852"/>
                  </a:ext>
                </a:extLst>
              </a:tr>
              <a:tr h="271959">
                <a:tc>
                  <a:txBody>
                    <a:bodyPr/>
                    <a:lstStyle/>
                    <a:p>
                      <a:pPr algn="l"/>
                      <a:r>
                        <a:rPr lang="en-US" sz="1400">
                          <a:effectLst/>
                        </a:rPr>
                        <a:t>10416</a:t>
                      </a:r>
                    </a:p>
                  </a:txBody>
                  <a:tcPr marL="67990" marR="67990" marT="33995" marB="33995" anchor="ctr"/>
                </a:tc>
                <a:tc>
                  <a:txBody>
                    <a:bodyPr/>
                    <a:lstStyle/>
                    <a:p>
                      <a:pPr algn="l"/>
                      <a:r>
                        <a:rPr lang="en-US" sz="1400">
                          <a:effectLst/>
                        </a:rPr>
                        <a:t>3.450400</a:t>
                      </a:r>
                    </a:p>
                  </a:txBody>
                  <a:tcPr marL="67990" marR="67990" marT="33995" marB="33995" anchor="ctr"/>
                </a:tc>
                <a:tc>
                  <a:txBody>
                    <a:bodyPr/>
                    <a:lstStyle/>
                    <a:p>
                      <a:pPr algn="l"/>
                      <a:r>
                        <a:rPr lang="en-US" sz="1400">
                          <a:effectLst/>
                        </a:rPr>
                        <a:t>3.595749</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3634807605"/>
                  </a:ext>
                </a:extLst>
              </a:tr>
              <a:tr h="271959">
                <a:tc>
                  <a:txBody>
                    <a:bodyPr/>
                    <a:lstStyle/>
                    <a:p>
                      <a:pPr algn="l"/>
                      <a:r>
                        <a:rPr lang="en-US" sz="1400">
                          <a:effectLst/>
                        </a:rPr>
                        <a:t>10528</a:t>
                      </a:r>
                    </a:p>
                  </a:txBody>
                  <a:tcPr marL="67990" marR="67990" marT="33995" marB="33995" anchor="ctr"/>
                </a:tc>
                <a:tc>
                  <a:txBody>
                    <a:bodyPr/>
                    <a:lstStyle/>
                    <a:p>
                      <a:pPr algn="l"/>
                      <a:r>
                        <a:rPr lang="en-US" sz="1400">
                          <a:effectLst/>
                        </a:rPr>
                        <a:t>3.525100</a:t>
                      </a:r>
                    </a:p>
                  </a:txBody>
                  <a:tcPr marL="67990" marR="67990" marT="33995" marB="33995" anchor="ctr"/>
                </a:tc>
                <a:tc>
                  <a:txBody>
                    <a:bodyPr/>
                    <a:lstStyle/>
                    <a:p>
                      <a:pPr algn="l"/>
                      <a:r>
                        <a:rPr lang="en-US" sz="1400">
                          <a:effectLst/>
                        </a:rPr>
                        <a:t>3.586320</a:t>
                      </a:r>
                    </a:p>
                  </a:txBody>
                  <a:tcPr marL="67990" marR="67990" marT="33995" marB="33995" anchor="ctr"/>
                </a:tc>
                <a:tc>
                  <a:txBody>
                    <a:bodyPr/>
                    <a:lstStyle/>
                    <a:p>
                      <a:pPr algn="l"/>
                      <a:r>
                        <a:rPr lang="en-US" sz="1400" dirty="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2167917388"/>
                  </a:ext>
                </a:extLst>
              </a:tr>
              <a:tr h="271959">
                <a:tc>
                  <a:txBody>
                    <a:bodyPr/>
                    <a:lstStyle/>
                    <a:p>
                      <a:pPr algn="l"/>
                      <a:r>
                        <a:rPr lang="en-US" sz="1400">
                          <a:effectLst/>
                        </a:rPr>
                        <a:t>10640</a:t>
                      </a:r>
                    </a:p>
                  </a:txBody>
                  <a:tcPr marL="67990" marR="67990" marT="33995" marB="33995" anchor="ctr"/>
                </a:tc>
                <a:tc>
                  <a:txBody>
                    <a:bodyPr/>
                    <a:lstStyle/>
                    <a:p>
                      <a:pPr algn="l"/>
                      <a:r>
                        <a:rPr lang="en-US" sz="1400" dirty="0">
                          <a:effectLst/>
                        </a:rPr>
                        <a:t>3.457100</a:t>
                      </a:r>
                    </a:p>
                  </a:txBody>
                  <a:tcPr marL="67990" marR="67990" marT="33995" marB="33995" anchor="ctr"/>
                </a:tc>
                <a:tc>
                  <a:txBody>
                    <a:bodyPr/>
                    <a:lstStyle/>
                    <a:p>
                      <a:pPr algn="l"/>
                      <a:r>
                        <a:rPr lang="en-US" sz="1400">
                          <a:effectLst/>
                        </a:rPr>
                        <a:t>3.574525</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a:effectLst/>
                        </a:rPr>
                        <a:t>1.000000</a:t>
                      </a:r>
                    </a:p>
                  </a:txBody>
                  <a:tcPr marL="67990" marR="67990" marT="33995" marB="33995" anchor="ctr"/>
                </a:tc>
                <a:extLst>
                  <a:ext uri="{0D108BD9-81ED-4DB2-BD59-A6C34878D82A}">
                    <a16:rowId xmlns:a16="http://schemas.microsoft.com/office/drawing/2014/main" val="4087588889"/>
                  </a:ext>
                </a:extLst>
              </a:tr>
              <a:tr h="271959">
                <a:tc>
                  <a:txBody>
                    <a:bodyPr/>
                    <a:lstStyle/>
                    <a:p>
                      <a:pPr algn="l"/>
                      <a:r>
                        <a:rPr lang="en-US" sz="1400">
                          <a:effectLst/>
                        </a:rPr>
                        <a:t>10752</a:t>
                      </a:r>
                    </a:p>
                  </a:txBody>
                  <a:tcPr marL="67990" marR="67990" marT="33995" marB="33995" anchor="ctr"/>
                </a:tc>
                <a:tc>
                  <a:txBody>
                    <a:bodyPr/>
                    <a:lstStyle/>
                    <a:p>
                      <a:pPr algn="l"/>
                      <a:r>
                        <a:rPr lang="en-US" sz="1400">
                          <a:effectLst/>
                        </a:rPr>
                        <a:t>3.892800</a:t>
                      </a:r>
                    </a:p>
                  </a:txBody>
                  <a:tcPr marL="67990" marR="67990" marT="33995" marB="33995" anchor="ctr"/>
                </a:tc>
                <a:tc>
                  <a:txBody>
                    <a:bodyPr/>
                    <a:lstStyle/>
                    <a:p>
                      <a:pPr algn="l"/>
                      <a:r>
                        <a:rPr lang="en-US" sz="1400">
                          <a:effectLst/>
                        </a:rPr>
                        <a:t>3.575264</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761576568"/>
                  </a:ext>
                </a:extLst>
              </a:tr>
              <a:tr h="271959">
                <a:tc>
                  <a:txBody>
                    <a:bodyPr/>
                    <a:lstStyle/>
                    <a:p>
                      <a:pPr algn="l"/>
                      <a:r>
                        <a:rPr lang="en-US" sz="1400">
                          <a:effectLst/>
                        </a:rPr>
                        <a:t>10864</a:t>
                      </a:r>
                    </a:p>
                  </a:txBody>
                  <a:tcPr marL="67990" marR="67990" marT="33995" marB="33995" anchor="ctr"/>
                </a:tc>
                <a:tc>
                  <a:txBody>
                    <a:bodyPr/>
                    <a:lstStyle/>
                    <a:p>
                      <a:pPr algn="l"/>
                      <a:r>
                        <a:rPr lang="en-US" sz="1400">
                          <a:effectLst/>
                        </a:rPr>
                        <a:t>3.603000</a:t>
                      </a:r>
                    </a:p>
                  </a:txBody>
                  <a:tcPr marL="67990" marR="67990" marT="33995" marB="33995" anchor="ctr"/>
                </a:tc>
                <a:tc>
                  <a:txBody>
                    <a:bodyPr/>
                    <a:lstStyle/>
                    <a:p>
                      <a:pPr algn="l"/>
                      <a:r>
                        <a:rPr lang="en-US" sz="1400">
                          <a:effectLst/>
                        </a:rPr>
                        <a:t>3.578897</a:t>
                      </a:r>
                    </a:p>
                  </a:txBody>
                  <a:tcPr marL="67990" marR="67990" marT="33995" marB="33995" anchor="ctr"/>
                </a:tc>
                <a:tc>
                  <a:txBody>
                    <a:bodyPr/>
                    <a:lstStyle/>
                    <a:p>
                      <a:pPr algn="l"/>
                      <a:r>
                        <a:rPr lang="en-US" sz="1400">
                          <a:effectLst/>
                        </a:rPr>
                        <a:t>1.000000</a:t>
                      </a:r>
                    </a:p>
                  </a:txBody>
                  <a:tcPr marL="67990" marR="67990" marT="33995" marB="33995" anchor="ctr"/>
                </a:tc>
                <a:tc>
                  <a:txBody>
                    <a:bodyPr/>
                    <a:lstStyle/>
                    <a:p>
                      <a:pPr algn="l"/>
                      <a:r>
                        <a:rPr lang="en-US" sz="1400" dirty="0">
                          <a:effectLst/>
                        </a:rPr>
                        <a:t>1.000000</a:t>
                      </a:r>
                    </a:p>
                  </a:txBody>
                  <a:tcPr marL="67990" marR="67990" marT="33995" marB="33995" anchor="ctr"/>
                </a:tc>
                <a:extLst>
                  <a:ext uri="{0D108BD9-81ED-4DB2-BD59-A6C34878D82A}">
                    <a16:rowId xmlns:a16="http://schemas.microsoft.com/office/drawing/2014/main" val="132802082"/>
                  </a:ext>
                </a:extLst>
              </a:tr>
            </a:tbl>
          </a:graphicData>
        </a:graphic>
      </p:graphicFrame>
      <p:pic>
        <p:nvPicPr>
          <p:cNvPr id="6" name="Picture 5" descr="A red text on a white background&#10;&#10;AI-generated content may be incorrect.">
            <a:extLst>
              <a:ext uri="{FF2B5EF4-FFF2-40B4-BE49-F238E27FC236}">
                <a16:creationId xmlns:a16="http://schemas.microsoft.com/office/drawing/2014/main" id="{3950B5B1-44C4-312D-79C6-C257F80281F9}"/>
              </a:ext>
            </a:extLst>
          </p:cNvPr>
          <p:cNvPicPr>
            <a:picLocks noChangeAspect="1"/>
          </p:cNvPicPr>
          <p:nvPr/>
        </p:nvPicPr>
        <p:blipFill>
          <a:blip r:embed="rId5">
            <a:extLst>
              <a:ext uri="{28A0092B-C50C-407E-A947-70E740481C1C}">
                <a14:useLocalDpi xmlns:a14="http://schemas.microsoft.com/office/drawing/2010/main" val="0"/>
              </a:ext>
            </a:extLst>
          </a:blip>
          <a:srcRect t="27485" b="28472"/>
          <a:stretch>
            <a:fillRect/>
          </a:stretch>
        </p:blipFill>
        <p:spPr>
          <a:xfrm rot="19597003">
            <a:off x="2667000" y="1884896"/>
            <a:ext cx="6858000" cy="3020479"/>
          </a:xfrm>
          <a:prstGeom prst="rect">
            <a:avLst/>
          </a:prstGeom>
          <a:ln>
            <a:solidFill>
              <a:schemeClr val="dk1"/>
            </a:solidFill>
          </a:ln>
        </p:spPr>
      </p:pic>
    </p:spTree>
    <p:extLst>
      <p:ext uri="{BB962C8B-B14F-4D97-AF65-F5344CB8AC3E}">
        <p14:creationId xmlns:p14="http://schemas.microsoft.com/office/powerpoint/2010/main" val="94860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E8F14102-A14A-ED4D-F200-42474F5A7B3A}"/>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F7E2A5A-0D82-327B-1CAB-23BA55DD72CA}"/>
              </a:ext>
            </a:extLst>
          </p:cNvPr>
          <p:cNvSpPr>
            <a:spLocks noChangeArrowheads="1"/>
          </p:cNvSpPr>
          <p:nvPr/>
        </p:nvSpPr>
        <p:spPr bwMode="auto">
          <a:xfrm>
            <a:off x="101045" y="1163766"/>
            <a:ext cx="5911826" cy="5331139"/>
          </a:xfrm>
          <a:prstGeom prst="rect">
            <a:avLst/>
          </a:prstGeom>
          <a:solidFill>
            <a:schemeClr val="bg1">
              <a:alpha val="56000"/>
            </a:schemeClr>
          </a:solidFill>
          <a:ln>
            <a:solidFill>
              <a:srgbClr val="C5B097"/>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effectLst/>
              </a:rPr>
              <a:t>Automatic Speech Recognition (</a:t>
            </a:r>
            <a:r>
              <a:rPr kumimoji="0" lang="en-US" altLang="en-US" sz="2000" b="1" i="0" u="none" strike="noStrike" cap="none" normalizeH="0" baseline="0" dirty="0">
                <a:ln>
                  <a:noFill/>
                </a:ln>
                <a:effectLst/>
              </a:rPr>
              <a:t>ASR</a:t>
            </a:r>
            <a:r>
              <a:rPr kumimoji="0" lang="en-US" altLang="en-US" sz="2000" i="0" u="none" strike="noStrike" cap="none" normalizeH="0" baseline="0" dirty="0">
                <a:ln>
                  <a:noFill/>
                </a:ln>
                <a:effectLst/>
              </a:rPr>
              <a:t>) models </a:t>
            </a:r>
            <a:r>
              <a:rPr kumimoji="0" lang="en-US" altLang="en-US" sz="2000" i="0" u="sng" strike="noStrike" cap="none" normalizeH="0" baseline="0" dirty="0">
                <a:ln>
                  <a:noFill/>
                </a:ln>
                <a:effectLst/>
              </a:rPr>
              <a:t>perform poorly </a:t>
            </a:r>
            <a:r>
              <a:rPr kumimoji="0" lang="en-US" altLang="en-US" sz="2000" i="0" u="none" strike="noStrike" cap="none" normalizeH="0" baseline="0" dirty="0">
                <a:ln>
                  <a:noFill/>
                </a:ln>
                <a:effectLst/>
              </a:rPr>
              <a:t>when transcribing </a:t>
            </a:r>
            <a:r>
              <a:rPr kumimoji="0" lang="en-US" altLang="en-US" sz="2000" i="0" u="sng" strike="noStrike" cap="none" normalizeH="0" baseline="0" dirty="0">
                <a:ln>
                  <a:noFill/>
                </a:ln>
                <a:effectLst/>
              </a:rPr>
              <a:t>sung lyrics </a:t>
            </a:r>
            <a:r>
              <a:rPr kumimoji="0" lang="en-US" altLang="en-US" sz="2000" i="0" u="none" strike="noStrike" cap="none" normalizeH="0" baseline="0" dirty="0">
                <a:ln>
                  <a:noFill/>
                </a:ln>
                <a:effectLst/>
              </a:rPr>
              <a:t>from real musical recordings</a:t>
            </a:r>
          </a:p>
          <a:p>
            <a:pPr lvl="0" algn="ctr" eaLnBrk="0" fontAlgn="base" hangingPunct="0">
              <a:lnSpc>
                <a:spcPct val="200000"/>
              </a:lnSpc>
              <a:spcBef>
                <a:spcPct val="0"/>
              </a:spcBef>
              <a:spcAft>
                <a:spcPct val="0"/>
              </a:spcAft>
            </a:pPr>
            <a:r>
              <a:rPr lang="en-US" altLang="en-US" sz="2400" b="1" dirty="0"/>
              <a:t>What makes it challenging?</a:t>
            </a:r>
          </a:p>
          <a:p>
            <a:pPr lvl="0" eaLnBrk="0" fontAlgn="base" hangingPunct="0">
              <a:lnSpc>
                <a:spcPct val="200000"/>
              </a:lnSpc>
              <a:spcBef>
                <a:spcPct val="0"/>
              </a:spcBef>
              <a:spcAft>
                <a:spcPct val="0"/>
              </a:spcAft>
            </a:pPr>
            <a:r>
              <a:rPr lang="en-US" altLang="en-US" sz="2000" dirty="0"/>
              <a:t>🎸 Background instrumentation masks vocals</a:t>
            </a:r>
          </a:p>
          <a:p>
            <a:pPr lvl="0" eaLnBrk="0" fontAlgn="base" hangingPunct="0">
              <a:lnSpc>
                <a:spcPct val="200000"/>
              </a:lnSpc>
              <a:spcBef>
                <a:spcPct val="0"/>
              </a:spcBef>
              <a:spcAft>
                <a:spcPct val="0"/>
              </a:spcAft>
            </a:pPr>
            <a:r>
              <a:rPr lang="en-US" altLang="en-US" sz="2000" dirty="0"/>
              <a:t>🎤 Overlapping or multi-layered vocals</a:t>
            </a:r>
          </a:p>
          <a:p>
            <a:pPr lvl="0" eaLnBrk="0" fontAlgn="base" hangingPunct="0">
              <a:lnSpc>
                <a:spcPct val="200000"/>
              </a:lnSpc>
              <a:spcBef>
                <a:spcPct val="0"/>
              </a:spcBef>
              <a:spcAft>
                <a:spcPct val="0"/>
              </a:spcAft>
            </a:pPr>
            <a:r>
              <a:rPr lang="en-US" altLang="en-US" sz="2000" dirty="0"/>
              <a:t>🎛️ Vocal effects (reverb, autotune, delay)</a:t>
            </a:r>
          </a:p>
          <a:p>
            <a:pPr lvl="0" eaLnBrk="0" fontAlgn="base" hangingPunct="0">
              <a:lnSpc>
                <a:spcPct val="200000"/>
              </a:lnSpc>
              <a:spcBef>
                <a:spcPct val="0"/>
              </a:spcBef>
              <a:spcAft>
                <a:spcPct val="0"/>
              </a:spcAft>
            </a:pPr>
            <a:r>
              <a:rPr lang="en-US" altLang="en-US" sz="2000" dirty="0"/>
              <a:t>🎶 Pitch variation (melody vs monotone speech)</a:t>
            </a:r>
          </a:p>
          <a:p>
            <a:pPr lvl="0" eaLnBrk="0" fontAlgn="base" hangingPunct="0">
              <a:lnSpc>
                <a:spcPct val="200000"/>
              </a:lnSpc>
              <a:spcBef>
                <a:spcPct val="0"/>
              </a:spcBef>
              <a:spcAft>
                <a:spcPct val="0"/>
              </a:spcAft>
            </a:pPr>
            <a:r>
              <a:rPr lang="en-US" altLang="en-US" sz="2000" dirty="0"/>
              <a:t>🎼 Irregular rhythm and stretched phonemes</a:t>
            </a:r>
            <a:endParaRPr kumimoji="0" lang="en-US" altLang="en-US" sz="2000" i="0" u="none" strike="noStrike" cap="none" normalizeH="0" baseline="0" dirty="0">
              <a:ln>
                <a:noFill/>
              </a:ln>
              <a:effectLst/>
            </a:endParaRPr>
          </a:p>
        </p:txBody>
      </p:sp>
      <p:pic>
        <p:nvPicPr>
          <p:cNvPr id="5" name="Picture 4" descr="A green and blue sound waves&#10;&#10;AI-generated content may be incorrect.">
            <a:extLst>
              <a:ext uri="{FF2B5EF4-FFF2-40B4-BE49-F238E27FC236}">
                <a16:creationId xmlns:a16="http://schemas.microsoft.com/office/drawing/2014/main" id="{44B4EBF8-D360-BBE7-7374-1470C81BD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417" y="2022763"/>
            <a:ext cx="4916344" cy="3765341"/>
          </a:xfrm>
          <a:prstGeom prst="rect">
            <a:avLst/>
          </a:prstGeom>
        </p:spPr>
      </p:pic>
      <p:sp>
        <p:nvSpPr>
          <p:cNvPr id="7" name="TextBox 6">
            <a:extLst>
              <a:ext uri="{FF2B5EF4-FFF2-40B4-BE49-F238E27FC236}">
                <a16:creationId xmlns:a16="http://schemas.microsoft.com/office/drawing/2014/main" id="{8A4AB6D5-43F6-2C99-FD97-2EA5CFA3612D}"/>
              </a:ext>
            </a:extLst>
          </p:cNvPr>
          <p:cNvSpPr txBox="1"/>
          <p:nvPr/>
        </p:nvSpPr>
        <p:spPr>
          <a:xfrm>
            <a:off x="7810642" y="1306743"/>
            <a:ext cx="283556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t>Music</a:t>
            </a:r>
            <a:r>
              <a:rPr lang="en-US" dirty="0"/>
              <a:t> sample waveform</a:t>
            </a:r>
          </a:p>
        </p:txBody>
      </p:sp>
      <p:sp>
        <p:nvSpPr>
          <p:cNvPr id="8" name="TextBox 7">
            <a:extLst>
              <a:ext uri="{FF2B5EF4-FFF2-40B4-BE49-F238E27FC236}">
                <a16:creationId xmlns:a16="http://schemas.microsoft.com/office/drawing/2014/main" id="{DF862F10-A74F-BE7E-EAE5-C9C754A7BCDE}"/>
              </a:ext>
            </a:extLst>
          </p:cNvPr>
          <p:cNvSpPr txBox="1"/>
          <p:nvPr/>
        </p:nvSpPr>
        <p:spPr>
          <a:xfrm>
            <a:off x="7810642" y="5931654"/>
            <a:ext cx="283556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t>Speech</a:t>
            </a:r>
            <a:r>
              <a:rPr lang="en-US" dirty="0"/>
              <a:t> sample waveform</a:t>
            </a:r>
          </a:p>
        </p:txBody>
      </p:sp>
      <p:sp>
        <p:nvSpPr>
          <p:cNvPr id="9" name="Arrow: Down 8">
            <a:extLst>
              <a:ext uri="{FF2B5EF4-FFF2-40B4-BE49-F238E27FC236}">
                <a16:creationId xmlns:a16="http://schemas.microsoft.com/office/drawing/2014/main" id="{1BB186E5-0A6A-B9DE-4863-EE82D199FF4D}"/>
              </a:ext>
            </a:extLst>
          </p:cNvPr>
          <p:cNvSpPr/>
          <p:nvPr/>
        </p:nvSpPr>
        <p:spPr>
          <a:xfrm>
            <a:off x="9094498" y="1717705"/>
            <a:ext cx="267855" cy="369331"/>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B0816D97-37B8-7D90-77BC-68B330CC4398}"/>
              </a:ext>
            </a:extLst>
          </p:cNvPr>
          <p:cNvSpPr/>
          <p:nvPr/>
        </p:nvSpPr>
        <p:spPr>
          <a:xfrm rot="10800000">
            <a:off x="9094496" y="5523596"/>
            <a:ext cx="267855" cy="369331"/>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8F0E91-F56B-BFEB-DA9E-2F0D150916EA}"/>
              </a:ext>
            </a:extLst>
          </p:cNvPr>
          <p:cNvSpPr txBox="1"/>
          <p:nvPr/>
        </p:nvSpPr>
        <p:spPr>
          <a:xfrm>
            <a:off x="3285950" y="165927"/>
            <a:ext cx="5620099" cy="830997"/>
          </a:xfrm>
          <a:prstGeom prst="rect">
            <a:avLst/>
          </a:prstGeom>
          <a:noFill/>
        </p:spPr>
        <p:txBody>
          <a:bodyPr wrap="square">
            <a:spAutoFit/>
          </a:bodyPr>
          <a:lstStyle/>
          <a:p>
            <a:pPr algn="ctr"/>
            <a:r>
              <a:rPr lang="en-US" sz="4800" dirty="0">
                <a:effectLst>
                  <a:outerShdw blurRad="38100" dist="38100" dir="2700000" algn="tl">
                    <a:srgbClr val="000000">
                      <a:alpha val="43137"/>
                    </a:srgbClr>
                  </a:outerShdw>
                </a:effectLst>
                <a:latin typeface="Aptos Display" panose="020B0004020202020204" pitchFamily="34" charset="0"/>
              </a:rPr>
              <a:t>Problem Statement</a:t>
            </a:r>
          </a:p>
        </p:txBody>
      </p:sp>
      <p:sp>
        <p:nvSpPr>
          <p:cNvPr id="11" name="TextBox 10">
            <a:extLst>
              <a:ext uri="{FF2B5EF4-FFF2-40B4-BE49-F238E27FC236}">
                <a16:creationId xmlns:a16="http://schemas.microsoft.com/office/drawing/2014/main" id="{CC9923A4-40A7-5DCC-C4D2-0E1E48F07DDD}"/>
              </a:ext>
            </a:extLst>
          </p:cNvPr>
          <p:cNvSpPr txBox="1"/>
          <p:nvPr/>
        </p:nvSpPr>
        <p:spPr>
          <a:xfrm>
            <a:off x="9652000" y="6550223"/>
            <a:ext cx="2540000"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400" dirty="0"/>
              <a:t>Fernández &amp; </a:t>
            </a:r>
            <a:r>
              <a:rPr lang="en-US" sz="1400" dirty="0" err="1"/>
              <a:t>Leszczuk</a:t>
            </a:r>
            <a:r>
              <a:rPr lang="en-US" sz="1400" dirty="0"/>
              <a:t>. (2017)</a:t>
            </a:r>
          </a:p>
        </p:txBody>
      </p:sp>
    </p:spTree>
    <p:extLst>
      <p:ext uri="{BB962C8B-B14F-4D97-AF65-F5344CB8AC3E}">
        <p14:creationId xmlns:p14="http://schemas.microsoft.com/office/powerpoint/2010/main" val="59259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8DC24AF-941F-0B82-2348-056FCC740A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307BDB-CDD3-719B-22CA-025C64BAE5CD}"/>
              </a:ext>
            </a:extLst>
          </p:cNvPr>
          <p:cNvSpPr txBox="1"/>
          <p:nvPr/>
        </p:nvSpPr>
        <p:spPr>
          <a:xfrm>
            <a:off x="1325416" y="127000"/>
            <a:ext cx="911167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3</a:t>
            </a:r>
            <a:r>
              <a:rPr kumimoji="0" lang="en-US" sz="4800" b="0" i="0" u="none" strike="noStrike" kern="1200" cap="none" spc="0" normalizeH="0" baseline="30000" noProof="0" dirty="0">
                <a:ln>
                  <a:noFill/>
                </a:ln>
                <a:solidFill>
                  <a:prstClr val="white"/>
                </a:solidFill>
                <a:effectLst/>
                <a:uLnTx/>
                <a:uFillTx/>
                <a:latin typeface="Aptos Display" panose="020B0004020202020204" pitchFamily="34" charset="0"/>
                <a:ea typeface="+mn-ea"/>
                <a:cs typeface="+mn-cs"/>
              </a:rPr>
              <a:t>rd</a:t>
            </a:r>
            <a:r>
              <a:rPr kumimoji="0" lang="en-US" sz="48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  Model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800" i="0" u="none" strike="noStrike" kern="1200" cap="none" spc="0" normalizeH="0" baseline="0" noProof="0" dirty="0" err="1">
                <a:ln>
                  <a:noFill/>
                </a:ln>
                <a:solidFill>
                  <a:prstClr val="white"/>
                </a:solidFill>
                <a:effectLst/>
                <a:uLnTx/>
                <a:uFillTx/>
                <a:latin typeface="+mj-lt"/>
                <a:ea typeface="+mn-ea"/>
                <a:cs typeface="+mn-cs"/>
              </a:rPr>
              <a:t>OpenAi</a:t>
            </a:r>
            <a:r>
              <a:rPr kumimoji="0" lang="en-US" altLang="en-US" sz="4800" i="0" u="none" strike="noStrike" kern="1200" cap="none" spc="0" normalizeH="0" baseline="0" noProof="0" dirty="0">
                <a:ln>
                  <a:noFill/>
                </a:ln>
                <a:solidFill>
                  <a:prstClr val="white"/>
                </a:solidFill>
                <a:effectLst/>
                <a:uLnTx/>
                <a:uFillTx/>
                <a:latin typeface="+mj-lt"/>
                <a:ea typeface="+mn-ea"/>
                <a:cs typeface="+mn-cs"/>
              </a:rPr>
              <a:t> Whisper Finetuning</a:t>
            </a:r>
            <a:endParaRPr kumimoji="0" lang="en-US" sz="4800" i="0" u="none" strike="noStrike" kern="1200" cap="none" spc="0" normalizeH="0" baseline="0" noProof="0" dirty="0">
              <a:ln>
                <a:noFill/>
              </a:ln>
              <a:solidFill>
                <a:prstClr val="white"/>
              </a:solidFill>
              <a:effectLst/>
              <a:uLnTx/>
              <a:uFillTx/>
              <a:latin typeface="+mj-lt"/>
              <a:ea typeface="+mn-ea"/>
              <a:cs typeface="+mn-cs"/>
            </a:endParaRPr>
          </a:p>
        </p:txBody>
      </p:sp>
      <p:sp>
        <p:nvSpPr>
          <p:cNvPr id="3" name="TextBox 2">
            <a:extLst>
              <a:ext uri="{FF2B5EF4-FFF2-40B4-BE49-F238E27FC236}">
                <a16:creationId xmlns:a16="http://schemas.microsoft.com/office/drawing/2014/main" id="{1D35E91A-2C39-0A69-1D1B-44DFE8CDC362}"/>
              </a:ext>
            </a:extLst>
          </p:cNvPr>
          <p:cNvSpPr txBox="1"/>
          <p:nvPr/>
        </p:nvSpPr>
        <p:spPr>
          <a:xfrm>
            <a:off x="1660234" y="4682836"/>
            <a:ext cx="9035475" cy="132286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Autoregressive Fine-tuning On Clean Vocals Using </a:t>
            </a:r>
            <a:r>
              <a:rPr kumimoji="0" lang="en-US" sz="2800" b="0" i="0" u="none" strike="noStrike" kern="1200" cap="none" spc="0" normalizeH="0" baseline="0" noProof="0" dirty="0" err="1">
                <a:ln>
                  <a:noFill/>
                </a:ln>
                <a:solidFill>
                  <a:prstClr val="white"/>
                </a:solidFill>
                <a:effectLst/>
                <a:uLnTx/>
                <a:uFillTx/>
                <a:latin typeface="Aptos" panose="02110004020202020204"/>
                <a:ea typeface="+mn-ea"/>
                <a:cs typeface="+mn-cs"/>
              </a:rPr>
              <a:t>Openai’s</a:t>
            </a: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 Whisper Encoder-Decoder Model</a:t>
            </a:r>
          </a:p>
        </p:txBody>
      </p:sp>
    </p:spTree>
    <p:extLst>
      <p:ext uri="{BB962C8B-B14F-4D97-AF65-F5344CB8AC3E}">
        <p14:creationId xmlns:p14="http://schemas.microsoft.com/office/powerpoint/2010/main" val="2090924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A8493086-7D1D-E08E-7920-7B94998C35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4C4451-52A4-CD57-DCD0-5EB84825AEB9}"/>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Architecture</a:t>
            </a:r>
          </a:p>
        </p:txBody>
      </p:sp>
      <p:sp>
        <p:nvSpPr>
          <p:cNvPr id="7" name="TextBox 6">
            <a:extLst>
              <a:ext uri="{FF2B5EF4-FFF2-40B4-BE49-F238E27FC236}">
                <a16:creationId xmlns:a16="http://schemas.microsoft.com/office/drawing/2014/main" id="{95F0E75C-3780-E7FF-3F46-2633B0D50B01}"/>
              </a:ext>
            </a:extLst>
          </p:cNvPr>
          <p:cNvSpPr txBox="1"/>
          <p:nvPr/>
        </p:nvSpPr>
        <p:spPr>
          <a:xfrm>
            <a:off x="144462" y="1643379"/>
            <a:ext cx="4179743" cy="3930371"/>
          </a:xfrm>
          <a:prstGeom prst="rect">
            <a:avLst/>
          </a:prstGeom>
          <a:solidFill>
            <a:srgbClr val="C6D6DD"/>
          </a:solidFill>
          <a:ln>
            <a:solidFill>
              <a:schemeClr val="tx1"/>
            </a:solidFill>
          </a:ln>
        </p:spPr>
        <p:txBody>
          <a:bodyPr wrap="square">
            <a:spAutoFit/>
          </a:bodyPr>
          <a:lstStyle/>
          <a:p>
            <a:pPr algn="ctr">
              <a:lnSpc>
                <a:spcPct val="150000"/>
              </a:lnSpc>
            </a:pPr>
            <a:r>
              <a:rPr lang="en-US" sz="2400" dirty="0">
                <a:effectLst>
                  <a:outerShdw blurRad="38100" dist="38100" dir="2700000" algn="tl">
                    <a:srgbClr val="000000">
                      <a:alpha val="43137"/>
                    </a:srgbClr>
                  </a:outerShdw>
                </a:effectLst>
              </a:rPr>
              <a:t>Encoder-Decoder Transformer </a:t>
            </a:r>
          </a:p>
          <a:p>
            <a:pPr marL="285750" indent="-285750">
              <a:lnSpc>
                <a:spcPct val="150000"/>
              </a:lnSpc>
              <a:buFont typeface="Arial" panose="020B0604020202020204" pitchFamily="34" charset="0"/>
              <a:buChar char="•"/>
            </a:pPr>
            <a:r>
              <a:rPr lang="en-US" b="1" dirty="0"/>
              <a:t>Encoder</a:t>
            </a:r>
            <a:r>
              <a:rPr lang="en-US" dirty="0"/>
              <a:t>: Converts audio into high-level representations using convolution + attention</a:t>
            </a:r>
          </a:p>
          <a:p>
            <a:pPr marL="285750" indent="-285750">
              <a:lnSpc>
                <a:spcPct val="150000"/>
              </a:lnSpc>
              <a:buFont typeface="Arial" panose="020B0604020202020204" pitchFamily="34" charset="0"/>
              <a:buChar char="•"/>
            </a:pPr>
            <a:r>
              <a:rPr lang="en-US" b="1" dirty="0"/>
              <a:t>Decoder</a:t>
            </a:r>
            <a:r>
              <a:rPr lang="en-US" dirty="0"/>
              <a:t>: Autoregressively generates text tokens using previously predicted tokens</a:t>
            </a:r>
          </a:p>
          <a:p>
            <a:pPr marL="285750" indent="-285750">
              <a:lnSpc>
                <a:spcPct val="150000"/>
              </a:lnSpc>
              <a:buFont typeface="Arial" panose="020B0604020202020204" pitchFamily="34" charset="0"/>
              <a:buChar char="•"/>
            </a:pPr>
            <a:r>
              <a:rPr lang="en-US" b="1" dirty="0"/>
              <a:t>No CTC</a:t>
            </a:r>
            <a:r>
              <a:rPr lang="en-US" dirty="0"/>
              <a:t>: Fully sequence-to-sequence with built-in language modeling</a:t>
            </a:r>
          </a:p>
        </p:txBody>
      </p:sp>
      <p:pic>
        <p:nvPicPr>
          <p:cNvPr id="9218" name="Picture 2">
            <a:extLst>
              <a:ext uri="{FF2B5EF4-FFF2-40B4-BE49-F238E27FC236}">
                <a16:creationId xmlns:a16="http://schemas.microsoft.com/office/drawing/2014/main" id="{A905AA4E-CD75-F6C4-358D-FD4B2717D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1091300"/>
            <a:ext cx="7570788" cy="5273429"/>
          </a:xfrm>
          <a:prstGeom prst="rect">
            <a:avLst/>
          </a:prstGeom>
          <a:noFill/>
          <a:ln>
            <a:solidFill>
              <a:schemeClr val="dk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279F8C-61C3-1D09-2A69-0FEFA8DD2207}"/>
              </a:ext>
            </a:extLst>
          </p:cNvPr>
          <p:cNvSpPr txBox="1"/>
          <p:nvPr/>
        </p:nvSpPr>
        <p:spPr>
          <a:xfrm>
            <a:off x="9911697" y="6488668"/>
            <a:ext cx="228030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Radford et al., (2023) </a:t>
            </a:r>
          </a:p>
        </p:txBody>
      </p:sp>
    </p:spTree>
    <p:extLst>
      <p:ext uri="{BB962C8B-B14F-4D97-AF65-F5344CB8AC3E}">
        <p14:creationId xmlns:p14="http://schemas.microsoft.com/office/powerpoint/2010/main" val="3686097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5A0154C0-9CB0-1BE8-4500-3193C18C46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E6F3CF-12AA-E042-DEB5-D560D4A212FC}"/>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a:t>
            </a:r>
          </a:p>
        </p:txBody>
      </p:sp>
      <p:sp>
        <p:nvSpPr>
          <p:cNvPr id="5" name="TextBox 4">
            <a:extLst>
              <a:ext uri="{FF2B5EF4-FFF2-40B4-BE49-F238E27FC236}">
                <a16:creationId xmlns:a16="http://schemas.microsoft.com/office/drawing/2014/main" id="{393371F3-F1ED-F04B-295E-CB5AC2317F99}"/>
              </a:ext>
            </a:extLst>
          </p:cNvPr>
          <p:cNvSpPr txBox="1"/>
          <p:nvPr/>
        </p:nvSpPr>
        <p:spPr>
          <a:xfrm>
            <a:off x="561974" y="1188988"/>
            <a:ext cx="6705601" cy="129638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Zero- shot Results:</a:t>
            </a:r>
          </a:p>
          <a:p>
            <a:pPr>
              <a:lnSpc>
                <a:spcPct val="150000"/>
              </a:lnSpc>
            </a:pPr>
            <a:r>
              <a:rPr lang="en-US" dirty="0"/>
              <a:t>Clean vocals (2,789 segments): WER = 0.456, CER = 0.932</a:t>
            </a:r>
          </a:p>
          <a:p>
            <a:pPr>
              <a:lnSpc>
                <a:spcPct val="150000"/>
              </a:lnSpc>
            </a:pPr>
            <a:r>
              <a:rPr lang="en-US" dirty="0"/>
              <a:t>Mixed audio (1,940 segments): WER = 0.665, CER = 0.512</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7F8297D-F863-D84C-503C-2B574655437F}"/>
              </a:ext>
            </a:extLst>
          </p:cNvPr>
          <p:cNvSpPr txBox="1"/>
          <p:nvPr/>
        </p:nvSpPr>
        <p:spPr>
          <a:xfrm>
            <a:off x="150955" y="2993865"/>
            <a:ext cx="5945044" cy="707886"/>
          </a:xfrm>
          <a:prstGeom prst="rect">
            <a:avLst/>
          </a:prstGeom>
          <a:noFill/>
        </p:spPr>
        <p:txBody>
          <a:bodyPr wrap="square">
            <a:spAutoFit/>
          </a:bodyPr>
          <a:lstStyle/>
          <a:p>
            <a:r>
              <a:rPr lang="en-US" sz="4000" b="1" dirty="0"/>
              <a:t>Fine-Tuning Procedure</a:t>
            </a:r>
          </a:p>
        </p:txBody>
      </p:sp>
      <p:sp>
        <p:nvSpPr>
          <p:cNvPr id="7" name="TextBox 6">
            <a:extLst>
              <a:ext uri="{FF2B5EF4-FFF2-40B4-BE49-F238E27FC236}">
                <a16:creationId xmlns:a16="http://schemas.microsoft.com/office/drawing/2014/main" id="{BD6D0CD4-CE06-5DBC-58C7-432CCE87BE5A}"/>
              </a:ext>
            </a:extLst>
          </p:cNvPr>
          <p:cNvSpPr txBox="1"/>
          <p:nvPr/>
        </p:nvSpPr>
        <p:spPr>
          <a:xfrm>
            <a:off x="217629" y="3701751"/>
            <a:ext cx="6181726" cy="29583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Preprocessing Configuration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Added </a:t>
            </a:r>
            <a:r>
              <a:rPr kumimoji="0" lang="en-US" altLang="en-US" b="0" i="0" u="none" strike="noStrike" cap="none" normalizeH="0" baseline="0" dirty="0">
                <a:ln>
                  <a:noFill/>
                </a:ln>
                <a:solidFill>
                  <a:schemeClr val="tx1"/>
                </a:solidFill>
                <a:effectLst/>
                <a:latin typeface="Arial Unicode MS"/>
              </a:rPr>
              <a:t>&lt;</a:t>
            </a:r>
            <a:r>
              <a:rPr kumimoji="0" lang="en-US" altLang="en-US" b="0" i="0" u="none" strike="noStrike" cap="none" normalizeH="0" baseline="0" dirty="0" err="1">
                <a:ln>
                  <a:noFill/>
                </a:ln>
                <a:solidFill>
                  <a:schemeClr val="tx1"/>
                </a:solidFill>
                <a:effectLst/>
                <a:latin typeface="Arial Unicode MS"/>
              </a:rPr>
              <a:t>eos</a:t>
            </a:r>
            <a:r>
              <a:rPr kumimoji="0" lang="en-US" altLang="en-US" b="0" i="0" u="none" strike="noStrike" cap="none" normalizeH="0" baseline="0" dirty="0">
                <a:ln>
                  <a:noFill/>
                </a:ln>
                <a:solidFill>
                  <a:schemeClr val="tx1"/>
                </a:solidFill>
                <a:effectLst/>
                <a:latin typeface="Arial Unicode MS"/>
              </a:rPr>
              <a:t>&gt;</a:t>
            </a:r>
            <a:r>
              <a:rPr kumimoji="0" lang="en-US" altLang="en-US" b="0" i="0" u="none" strike="noStrike" cap="none" normalizeH="0" baseline="0" dirty="0">
                <a:ln>
                  <a:noFill/>
                </a:ln>
                <a:solidFill>
                  <a:schemeClr val="tx1"/>
                </a:solidFill>
                <a:effectLst/>
              </a:rPr>
              <a:t> token to targets to improve termination control</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Set </a:t>
            </a:r>
            <a:r>
              <a:rPr kumimoji="0" lang="en-US" altLang="en-US" b="0" i="0" u="none" strike="noStrike" cap="none" normalizeH="0" baseline="0" dirty="0">
                <a:ln>
                  <a:noFill/>
                </a:ln>
                <a:solidFill>
                  <a:schemeClr val="tx1"/>
                </a:solidFill>
                <a:effectLst/>
                <a:latin typeface="Arial Unicode MS"/>
              </a:rPr>
              <a:t>language="</a:t>
            </a:r>
            <a:r>
              <a:rPr kumimoji="0" lang="en-US" altLang="en-US" b="0" i="0" u="none" strike="noStrike" cap="none" normalizeH="0" baseline="0" dirty="0" err="1">
                <a:ln>
                  <a:noFill/>
                </a:ln>
                <a:solidFill>
                  <a:schemeClr val="tx1"/>
                </a:solidFill>
                <a:effectLst/>
                <a:latin typeface="Arial Unicode MS"/>
              </a:rPr>
              <a:t>en</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task="translate"</a:t>
            </a:r>
            <a:r>
              <a:rPr kumimoji="0" lang="en-US" altLang="en-US" b="0" i="0" u="none" strike="noStrike" cap="none" normalizeH="0" baseline="0" dirty="0">
                <a:ln>
                  <a:noFill/>
                </a:ln>
                <a:solidFill>
                  <a:schemeClr val="tx1"/>
                </a:solidFill>
                <a:effectLst/>
              </a:rPr>
              <a:t> in Whisper processor</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Enabled </a:t>
            </a:r>
            <a:r>
              <a:rPr kumimoji="0" lang="en-US" altLang="en-US" b="0" i="0" u="none" strike="noStrike" cap="none" normalizeH="0" baseline="0" dirty="0" err="1">
                <a:ln>
                  <a:noFill/>
                </a:ln>
                <a:solidFill>
                  <a:schemeClr val="tx1"/>
                </a:solidFill>
                <a:effectLst/>
                <a:latin typeface="Arial Unicode MS"/>
              </a:rPr>
              <a:t>return_attention_mask</a:t>
            </a:r>
            <a:r>
              <a:rPr kumimoji="0" lang="en-US" altLang="en-US" b="0" i="0" u="none" strike="noStrike" cap="none" normalizeH="0" baseline="0" dirty="0">
                <a:ln>
                  <a:noFill/>
                </a:ln>
                <a:solidFill>
                  <a:schemeClr val="tx1"/>
                </a:solidFill>
                <a:effectLst/>
                <a:latin typeface="Arial Unicode MS"/>
              </a:rPr>
              <a:t>=True</a:t>
            </a:r>
            <a:r>
              <a:rPr kumimoji="0" lang="en-US" altLang="en-US" b="0" i="0" u="none" strike="noStrike" cap="none" normalizeH="0" baseline="0" dirty="0">
                <a:ln>
                  <a:noFill/>
                </a:ln>
                <a:solidFill>
                  <a:schemeClr val="tx1"/>
                </a:solidFill>
                <a:effectLst/>
              </a:rPr>
              <a:t> to ensure proper handling of padding during training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ECBBEF34-3AF1-165D-F15B-70CB6EF2F331}"/>
              </a:ext>
            </a:extLst>
          </p:cNvPr>
          <p:cNvSpPr txBox="1"/>
          <p:nvPr/>
        </p:nvSpPr>
        <p:spPr>
          <a:xfrm>
            <a:off x="6399355" y="4233627"/>
            <a:ext cx="5424486" cy="23562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Passed </a:t>
            </a:r>
            <a:r>
              <a:rPr lang="en-US" sz="2000" dirty="0" err="1"/>
              <a:t>attention_mask</a:t>
            </a:r>
            <a:r>
              <a:rPr lang="en-US" sz="2000" dirty="0"/>
              <a:t> to address token ambiguity</a:t>
            </a:r>
          </a:p>
          <a:p>
            <a:pPr marL="285750" indent="-285750">
              <a:lnSpc>
                <a:spcPct val="150000"/>
              </a:lnSpc>
              <a:buFont typeface="Arial" panose="020B0604020202020204" pitchFamily="34" charset="0"/>
              <a:buChar char="•"/>
            </a:pPr>
            <a:r>
              <a:rPr lang="en-US" sz="2000" dirty="0"/>
              <a:t>Ran a 500-step validation to confirm configuration</a:t>
            </a:r>
          </a:p>
          <a:p>
            <a:pPr marL="285750" indent="-285750">
              <a:lnSpc>
                <a:spcPct val="150000"/>
              </a:lnSpc>
              <a:buFont typeface="Arial" panose="020B0604020202020204" pitchFamily="34" charset="0"/>
              <a:buChar char="•"/>
            </a:pPr>
            <a:r>
              <a:rPr lang="en-US" sz="2000" dirty="0"/>
              <a:t>Total 9700 data points </a:t>
            </a:r>
          </a:p>
        </p:txBody>
      </p:sp>
      <p:sp>
        <p:nvSpPr>
          <p:cNvPr id="11" name="TextBox 10">
            <a:extLst>
              <a:ext uri="{FF2B5EF4-FFF2-40B4-BE49-F238E27FC236}">
                <a16:creationId xmlns:a16="http://schemas.microsoft.com/office/drawing/2014/main" id="{B736B7FF-2CAC-EFCA-FB45-912204F4336E}"/>
              </a:ext>
            </a:extLst>
          </p:cNvPr>
          <p:cNvSpPr txBox="1"/>
          <p:nvPr/>
        </p:nvSpPr>
        <p:spPr>
          <a:xfrm>
            <a:off x="7267575" y="1120057"/>
            <a:ext cx="4191938" cy="2960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buNone/>
            </a:pPr>
            <a:r>
              <a:rPr lang="en-US" b="1" spc="300" dirty="0"/>
              <a:t>WER (</a:t>
            </a:r>
            <a:r>
              <a:rPr lang="en-US" dirty="0"/>
              <a:t>Word Error Rate)</a:t>
            </a:r>
          </a:p>
          <a:p>
            <a:pPr algn="ctr">
              <a:lnSpc>
                <a:spcPct val="150000"/>
              </a:lnSpc>
              <a:buNone/>
            </a:pPr>
            <a:r>
              <a:rPr lang="en-US" b="1" spc="300" dirty="0"/>
              <a:t> = (S+D+I​)/N</a:t>
            </a:r>
          </a:p>
          <a:p>
            <a:pPr>
              <a:lnSpc>
                <a:spcPct val="150000"/>
              </a:lnSpc>
              <a:buNone/>
            </a:pPr>
            <a:r>
              <a:rPr lang="en-US" dirty="0"/>
              <a:t>Where:</a:t>
            </a:r>
          </a:p>
          <a:p>
            <a:pPr marL="285750" indent="-285750">
              <a:lnSpc>
                <a:spcPct val="150000"/>
              </a:lnSpc>
              <a:buFont typeface="Arial" panose="020B0604020202020204" pitchFamily="34" charset="0"/>
              <a:buChar char="•"/>
            </a:pPr>
            <a:r>
              <a:rPr lang="en-US" b="1" dirty="0"/>
              <a:t>S</a:t>
            </a:r>
            <a:r>
              <a:rPr lang="en-US" dirty="0"/>
              <a:t> = number of substitutions</a:t>
            </a:r>
          </a:p>
          <a:p>
            <a:pPr marL="285750" indent="-285750">
              <a:lnSpc>
                <a:spcPct val="150000"/>
              </a:lnSpc>
              <a:buFont typeface="Arial" panose="020B0604020202020204" pitchFamily="34" charset="0"/>
              <a:buChar char="•"/>
            </a:pPr>
            <a:r>
              <a:rPr lang="en-US" b="1" dirty="0"/>
              <a:t>D</a:t>
            </a:r>
            <a:r>
              <a:rPr lang="en-US" dirty="0"/>
              <a:t> = number of deletions</a:t>
            </a:r>
          </a:p>
          <a:p>
            <a:pPr marL="285750" indent="-285750">
              <a:lnSpc>
                <a:spcPct val="150000"/>
              </a:lnSpc>
              <a:buFont typeface="Arial" panose="020B0604020202020204" pitchFamily="34" charset="0"/>
              <a:buChar char="•"/>
            </a:pPr>
            <a:r>
              <a:rPr lang="en-US" b="1" dirty="0"/>
              <a:t>I</a:t>
            </a:r>
            <a:r>
              <a:rPr lang="en-US" dirty="0"/>
              <a:t> = number of insertions</a:t>
            </a:r>
          </a:p>
          <a:p>
            <a:pPr marL="285750" indent="-285750">
              <a:lnSpc>
                <a:spcPct val="150000"/>
              </a:lnSpc>
              <a:buFont typeface="Arial" panose="020B0604020202020204" pitchFamily="34" charset="0"/>
              <a:buChar char="•"/>
            </a:pPr>
            <a:r>
              <a:rPr lang="en-US" b="1" dirty="0"/>
              <a:t>N</a:t>
            </a:r>
            <a:r>
              <a:rPr lang="en-US" dirty="0"/>
              <a:t> = number of words in the reference</a:t>
            </a:r>
          </a:p>
        </p:txBody>
      </p:sp>
    </p:spTree>
    <p:extLst>
      <p:ext uri="{BB962C8B-B14F-4D97-AF65-F5344CB8AC3E}">
        <p14:creationId xmlns:p14="http://schemas.microsoft.com/office/powerpoint/2010/main" val="495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B4199665-D422-20E1-515F-561B727F88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773314-6383-6FD8-F04B-1AFBCBC7E253}"/>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Training </a:t>
            </a:r>
          </a:p>
        </p:txBody>
      </p:sp>
      <p:sp>
        <p:nvSpPr>
          <p:cNvPr id="5" name="TextBox 4">
            <a:extLst>
              <a:ext uri="{FF2B5EF4-FFF2-40B4-BE49-F238E27FC236}">
                <a16:creationId xmlns:a16="http://schemas.microsoft.com/office/drawing/2014/main" id="{7B790498-E8D1-FB8F-FE82-00C881D1BDF7}"/>
              </a:ext>
            </a:extLst>
          </p:cNvPr>
          <p:cNvSpPr txBox="1"/>
          <p:nvPr/>
        </p:nvSpPr>
        <p:spPr>
          <a:xfrm>
            <a:off x="2152072" y="1140654"/>
            <a:ext cx="7887854" cy="503836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b="1" dirty="0"/>
              <a:t>Training Details:</a:t>
            </a:r>
          </a:p>
          <a:p>
            <a:pPr marL="285750" indent="-285750">
              <a:lnSpc>
                <a:spcPct val="150000"/>
              </a:lnSpc>
              <a:buFont typeface="Arial" panose="020B0604020202020204" pitchFamily="34" charset="0"/>
              <a:buChar char="•"/>
            </a:pPr>
            <a:r>
              <a:rPr lang="en-US" dirty="0"/>
              <a:t>Total training steps: 2000</a:t>
            </a:r>
          </a:p>
          <a:p>
            <a:pPr marL="285750" indent="-285750">
              <a:lnSpc>
                <a:spcPct val="150000"/>
              </a:lnSpc>
              <a:buFont typeface="Arial" panose="020B0604020202020204" pitchFamily="34" charset="0"/>
              <a:buChar char="•"/>
            </a:pPr>
            <a:r>
              <a:rPr lang="en-US" dirty="0"/>
              <a:t>Training/Validation split: 90% train / 10% validation</a:t>
            </a:r>
          </a:p>
          <a:p>
            <a:pPr marL="285750" indent="-285750">
              <a:lnSpc>
                <a:spcPct val="150000"/>
              </a:lnSpc>
              <a:buFont typeface="Arial" panose="020B0604020202020204" pitchFamily="34" charset="0"/>
              <a:buChar char="•"/>
            </a:pPr>
            <a:r>
              <a:rPr lang="en-US" dirty="0"/>
              <a:t>Epochs: Determined by data size and batch size</a:t>
            </a:r>
          </a:p>
          <a:p>
            <a:pPr marL="285750" indent="-285750">
              <a:lnSpc>
                <a:spcPct val="150000"/>
              </a:lnSpc>
              <a:buFont typeface="Arial" panose="020B0604020202020204" pitchFamily="34" charset="0"/>
              <a:buChar char="•"/>
            </a:pPr>
            <a:r>
              <a:rPr lang="en-US" dirty="0"/>
              <a:t>Batch size: 8 per device (fp16 enabled)</a:t>
            </a:r>
          </a:p>
          <a:p>
            <a:pPr marL="285750" indent="-285750">
              <a:lnSpc>
                <a:spcPct val="150000"/>
              </a:lnSpc>
              <a:buFont typeface="Arial" panose="020B0604020202020204" pitchFamily="34" charset="0"/>
              <a:buChar char="•"/>
            </a:pPr>
            <a:r>
              <a:rPr lang="en-US" dirty="0"/>
              <a:t>Validation frequency: Every 500 steps</a:t>
            </a:r>
          </a:p>
          <a:p>
            <a:pPr marL="285750" indent="-285750">
              <a:lnSpc>
                <a:spcPct val="150000"/>
              </a:lnSpc>
              <a:buFont typeface="Arial" panose="020B0604020202020204" pitchFamily="34" charset="0"/>
              <a:buChar char="•"/>
            </a:pPr>
            <a:r>
              <a:rPr lang="en-US" dirty="0"/>
              <a:t>Run executed on A100 GPU (Google </a:t>
            </a:r>
            <a:r>
              <a:rPr lang="en-US" dirty="0" err="1"/>
              <a:t>Colab</a:t>
            </a:r>
            <a:r>
              <a:rPr lang="en-US" dirty="0"/>
              <a:t>)</a:t>
            </a:r>
          </a:p>
          <a:p>
            <a:pPr marL="285750" indent="-285750">
              <a:lnSpc>
                <a:spcPct val="150000"/>
              </a:lnSpc>
              <a:buFont typeface="Arial" panose="020B0604020202020204" pitchFamily="34" charset="0"/>
              <a:buChar char="•"/>
            </a:pPr>
            <a:endParaRPr lang="en-US" dirty="0"/>
          </a:p>
          <a:p>
            <a:pPr>
              <a:lnSpc>
                <a:spcPct val="150000"/>
              </a:lnSpc>
            </a:pPr>
            <a:r>
              <a:rPr lang="en-US" b="1" dirty="0"/>
              <a:t>Observations:</a:t>
            </a:r>
          </a:p>
          <a:p>
            <a:pPr marL="285750" indent="-285750">
              <a:lnSpc>
                <a:spcPct val="150000"/>
              </a:lnSpc>
              <a:buFont typeface="Arial" panose="020B0604020202020204" pitchFamily="34" charset="0"/>
              <a:buChar char="•"/>
            </a:pPr>
            <a:r>
              <a:rPr lang="en-US" dirty="0"/>
              <a:t>Validation WER and CER consistently improved through step 1500</a:t>
            </a:r>
          </a:p>
          <a:p>
            <a:pPr marL="285750" indent="-285750">
              <a:lnSpc>
                <a:spcPct val="150000"/>
              </a:lnSpc>
              <a:buFont typeface="Arial" panose="020B0604020202020204" pitchFamily="34" charset="0"/>
              <a:buChar char="•"/>
            </a:pPr>
            <a:r>
              <a:rPr lang="en-US" dirty="0"/>
              <a:t>Overfitting observed by step 2000 (WER + </a:t>
            </a:r>
            <a:r>
              <a:rPr lang="en-US" dirty="0" err="1"/>
              <a:t>val</a:t>
            </a:r>
            <a:r>
              <a:rPr lang="en-US" dirty="0"/>
              <a:t>-loss increased)</a:t>
            </a:r>
          </a:p>
          <a:p>
            <a:pPr marL="285750" indent="-285750">
              <a:lnSpc>
                <a:spcPct val="150000"/>
              </a:lnSpc>
              <a:buFont typeface="Arial" panose="020B0604020202020204" pitchFamily="34" charset="0"/>
              <a:buChar char="•"/>
            </a:pPr>
            <a:r>
              <a:rPr lang="en-US" dirty="0"/>
              <a:t>Final training loss: 0.0249</a:t>
            </a:r>
          </a:p>
        </p:txBody>
      </p:sp>
    </p:spTree>
    <p:extLst>
      <p:ext uri="{BB962C8B-B14F-4D97-AF65-F5344CB8AC3E}">
        <p14:creationId xmlns:p14="http://schemas.microsoft.com/office/powerpoint/2010/main" val="2315110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F965F1C9-060F-B5EB-5EE7-78607EFB44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D03943-9562-4E15-A27B-75FB1007232C}"/>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a:t>
            </a:r>
          </a:p>
        </p:txBody>
      </p:sp>
      <p:sp>
        <p:nvSpPr>
          <p:cNvPr id="3" name="TextBox 2">
            <a:extLst>
              <a:ext uri="{FF2B5EF4-FFF2-40B4-BE49-F238E27FC236}">
                <a16:creationId xmlns:a16="http://schemas.microsoft.com/office/drawing/2014/main" id="{826A8540-E238-AC60-AEFC-4B790F2D2D30}"/>
              </a:ext>
            </a:extLst>
          </p:cNvPr>
          <p:cNvSpPr txBox="1"/>
          <p:nvPr/>
        </p:nvSpPr>
        <p:spPr>
          <a:xfrm>
            <a:off x="312880" y="1113969"/>
            <a:ext cx="5945044" cy="707886"/>
          </a:xfrm>
          <a:prstGeom prst="rect">
            <a:avLst/>
          </a:prstGeom>
          <a:noFill/>
        </p:spPr>
        <p:txBody>
          <a:bodyPr wrap="square">
            <a:spAutoFit/>
          </a:bodyPr>
          <a:lstStyle/>
          <a:p>
            <a:r>
              <a:rPr lang="en-US" sz="4000" b="1" dirty="0"/>
              <a:t>Vocals Only Results</a:t>
            </a:r>
          </a:p>
        </p:txBody>
      </p:sp>
      <p:sp>
        <p:nvSpPr>
          <p:cNvPr id="5" name="TextBox 4">
            <a:extLst>
              <a:ext uri="{FF2B5EF4-FFF2-40B4-BE49-F238E27FC236}">
                <a16:creationId xmlns:a16="http://schemas.microsoft.com/office/drawing/2014/main" id="{E812CCC1-D5EB-7C3E-AA30-EAAB6FEBA6AD}"/>
              </a:ext>
            </a:extLst>
          </p:cNvPr>
          <p:cNvSpPr txBox="1"/>
          <p:nvPr/>
        </p:nvSpPr>
        <p:spPr>
          <a:xfrm>
            <a:off x="426244" y="2110472"/>
            <a:ext cx="4498181" cy="32796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2000" b="1" i="0" dirty="0">
                <a:effectLst/>
              </a:rPr>
              <a:t>Final Evaluation on Test Set:</a:t>
            </a:r>
          </a:p>
          <a:p>
            <a:pPr>
              <a:lnSpc>
                <a:spcPct val="150000"/>
              </a:lnSpc>
            </a:pPr>
            <a:r>
              <a:rPr lang="en-US" sz="2000" b="0" i="0" dirty="0">
                <a:effectLst/>
              </a:rPr>
              <a:t> WER: 0.088</a:t>
            </a:r>
          </a:p>
          <a:p>
            <a:pPr>
              <a:lnSpc>
                <a:spcPct val="150000"/>
              </a:lnSpc>
            </a:pPr>
            <a:r>
              <a:rPr lang="en-US" sz="2000" b="0" i="0" dirty="0">
                <a:effectLst/>
              </a:rPr>
              <a:t> CER: 0.085</a:t>
            </a:r>
          </a:p>
          <a:p>
            <a:pPr>
              <a:lnSpc>
                <a:spcPct val="150000"/>
              </a:lnSpc>
            </a:pPr>
            <a:endParaRPr lang="en-US" sz="2000" dirty="0"/>
          </a:p>
          <a:p>
            <a:pPr>
              <a:lnSpc>
                <a:spcPct val="150000"/>
              </a:lnSpc>
            </a:pPr>
            <a:r>
              <a:rPr lang="en-US" sz="2000" b="1" dirty="0"/>
              <a:t>Compare with off-the-shelf Whisper</a:t>
            </a:r>
            <a:r>
              <a:rPr lang="en-US" sz="2000" dirty="0"/>
              <a:t>:</a:t>
            </a:r>
            <a:br>
              <a:rPr lang="en-US" sz="2000" dirty="0"/>
            </a:br>
            <a:r>
              <a:rPr lang="en-US" sz="2000" dirty="0"/>
              <a:t>WER: 0.456</a:t>
            </a:r>
          </a:p>
          <a:p>
            <a:pPr>
              <a:lnSpc>
                <a:spcPct val="150000"/>
              </a:lnSpc>
            </a:pPr>
            <a:r>
              <a:rPr lang="en-US" sz="2000" dirty="0"/>
              <a:t> CER: 0.332</a:t>
            </a:r>
          </a:p>
        </p:txBody>
      </p:sp>
    </p:spTree>
    <p:extLst>
      <p:ext uri="{BB962C8B-B14F-4D97-AF65-F5344CB8AC3E}">
        <p14:creationId xmlns:p14="http://schemas.microsoft.com/office/powerpoint/2010/main" val="39522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82CC84C4-5D15-8706-35F0-45D8FB407F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4E92C-07CE-61B2-8521-066552BDDE23}"/>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a:t>
            </a:r>
          </a:p>
        </p:txBody>
      </p:sp>
      <p:sp>
        <p:nvSpPr>
          <p:cNvPr id="3" name="TextBox 2">
            <a:extLst>
              <a:ext uri="{FF2B5EF4-FFF2-40B4-BE49-F238E27FC236}">
                <a16:creationId xmlns:a16="http://schemas.microsoft.com/office/drawing/2014/main" id="{52C94C38-EE9B-0881-58BA-22A973D0397F}"/>
              </a:ext>
            </a:extLst>
          </p:cNvPr>
          <p:cNvSpPr txBox="1"/>
          <p:nvPr/>
        </p:nvSpPr>
        <p:spPr>
          <a:xfrm>
            <a:off x="312880" y="1113969"/>
            <a:ext cx="5945044" cy="707886"/>
          </a:xfrm>
          <a:prstGeom prst="rect">
            <a:avLst/>
          </a:prstGeom>
          <a:noFill/>
        </p:spPr>
        <p:txBody>
          <a:bodyPr wrap="square">
            <a:spAutoFit/>
          </a:bodyPr>
          <a:lstStyle/>
          <a:p>
            <a:r>
              <a:rPr lang="en-US" sz="4000" b="1" dirty="0"/>
              <a:t>Vocals Only Results</a:t>
            </a:r>
          </a:p>
        </p:txBody>
      </p:sp>
      <p:sp>
        <p:nvSpPr>
          <p:cNvPr id="5" name="TextBox 4">
            <a:extLst>
              <a:ext uri="{FF2B5EF4-FFF2-40B4-BE49-F238E27FC236}">
                <a16:creationId xmlns:a16="http://schemas.microsoft.com/office/drawing/2014/main" id="{96E74BC0-DCDE-9798-15A8-D609FCEEDF7A}"/>
              </a:ext>
            </a:extLst>
          </p:cNvPr>
          <p:cNvSpPr txBox="1"/>
          <p:nvPr/>
        </p:nvSpPr>
        <p:spPr>
          <a:xfrm>
            <a:off x="426244" y="2110472"/>
            <a:ext cx="4498181" cy="32796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2000" b="1" i="0" dirty="0">
                <a:effectLst/>
              </a:rPr>
              <a:t>Final Evaluation on Test Set:</a:t>
            </a:r>
          </a:p>
          <a:p>
            <a:pPr>
              <a:lnSpc>
                <a:spcPct val="150000"/>
              </a:lnSpc>
            </a:pPr>
            <a:r>
              <a:rPr lang="en-US" sz="2000" b="0" i="0" dirty="0">
                <a:effectLst/>
              </a:rPr>
              <a:t> WER: 0.088</a:t>
            </a:r>
          </a:p>
          <a:p>
            <a:pPr>
              <a:lnSpc>
                <a:spcPct val="150000"/>
              </a:lnSpc>
            </a:pPr>
            <a:r>
              <a:rPr lang="en-US" sz="2000" b="0" i="0" dirty="0">
                <a:effectLst/>
              </a:rPr>
              <a:t> CER: 0.085</a:t>
            </a:r>
          </a:p>
          <a:p>
            <a:pPr>
              <a:lnSpc>
                <a:spcPct val="150000"/>
              </a:lnSpc>
            </a:pPr>
            <a:endParaRPr lang="en-US" sz="2000" dirty="0"/>
          </a:p>
          <a:p>
            <a:pPr>
              <a:lnSpc>
                <a:spcPct val="150000"/>
              </a:lnSpc>
            </a:pPr>
            <a:r>
              <a:rPr lang="en-US" sz="2000" b="1" dirty="0"/>
              <a:t>Compare with off-the-shelf Whisper</a:t>
            </a:r>
            <a:r>
              <a:rPr lang="en-US" sz="2000" dirty="0"/>
              <a:t>:</a:t>
            </a:r>
            <a:br>
              <a:rPr lang="en-US" sz="2000" dirty="0"/>
            </a:br>
            <a:r>
              <a:rPr lang="en-US" sz="2000" dirty="0"/>
              <a:t>WER: 0.456</a:t>
            </a:r>
          </a:p>
          <a:p>
            <a:pPr>
              <a:lnSpc>
                <a:spcPct val="150000"/>
              </a:lnSpc>
            </a:pPr>
            <a:r>
              <a:rPr lang="en-US" sz="2000" dirty="0"/>
              <a:t> CER: 0.332</a:t>
            </a:r>
          </a:p>
        </p:txBody>
      </p:sp>
      <p:sp>
        <p:nvSpPr>
          <p:cNvPr id="6" name="TextBox 5">
            <a:extLst>
              <a:ext uri="{FF2B5EF4-FFF2-40B4-BE49-F238E27FC236}">
                <a16:creationId xmlns:a16="http://schemas.microsoft.com/office/drawing/2014/main" id="{4F92CC99-368B-633F-7E99-B0BABEACD347}"/>
              </a:ext>
            </a:extLst>
          </p:cNvPr>
          <p:cNvSpPr txBox="1"/>
          <p:nvPr/>
        </p:nvSpPr>
        <p:spPr>
          <a:xfrm>
            <a:off x="6637480" y="1117440"/>
            <a:ext cx="4916345" cy="707886"/>
          </a:xfrm>
          <a:prstGeom prst="rect">
            <a:avLst/>
          </a:prstGeom>
          <a:noFill/>
        </p:spPr>
        <p:txBody>
          <a:bodyPr wrap="square">
            <a:spAutoFit/>
          </a:bodyPr>
          <a:lstStyle/>
          <a:p>
            <a:r>
              <a:rPr lang="en-US" sz="4000" b="1" dirty="0"/>
              <a:t>Mixed audio Results</a:t>
            </a:r>
          </a:p>
        </p:txBody>
      </p:sp>
      <p:sp>
        <p:nvSpPr>
          <p:cNvPr id="7" name="TextBox 6">
            <a:extLst>
              <a:ext uri="{FF2B5EF4-FFF2-40B4-BE49-F238E27FC236}">
                <a16:creationId xmlns:a16="http://schemas.microsoft.com/office/drawing/2014/main" id="{EC1CC07A-1F1C-6B69-2F15-A11F1F97ECCE}"/>
              </a:ext>
            </a:extLst>
          </p:cNvPr>
          <p:cNvSpPr txBox="1"/>
          <p:nvPr/>
        </p:nvSpPr>
        <p:spPr>
          <a:xfrm>
            <a:off x="6769894" y="2110472"/>
            <a:ext cx="4498181" cy="32796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2000" b="1" i="0" dirty="0">
                <a:effectLst/>
              </a:rPr>
              <a:t>Final Evaluation on Test Set:</a:t>
            </a:r>
          </a:p>
          <a:p>
            <a:pPr>
              <a:lnSpc>
                <a:spcPct val="150000"/>
              </a:lnSpc>
            </a:pPr>
            <a:r>
              <a:rPr lang="en-US" sz="2000" b="0" i="0" dirty="0">
                <a:effectLst/>
              </a:rPr>
              <a:t> WER: </a:t>
            </a:r>
            <a:r>
              <a:rPr lang="en-US" sz="2000" dirty="0"/>
              <a:t>0.11</a:t>
            </a:r>
            <a:endParaRPr lang="en-US" sz="2000" b="0" i="0" dirty="0">
              <a:effectLst/>
            </a:endParaRPr>
          </a:p>
          <a:p>
            <a:pPr>
              <a:lnSpc>
                <a:spcPct val="150000"/>
              </a:lnSpc>
            </a:pPr>
            <a:r>
              <a:rPr lang="en-US" sz="2000" b="0" i="0" dirty="0">
                <a:effectLst/>
              </a:rPr>
              <a:t> CER: </a:t>
            </a:r>
            <a:r>
              <a:rPr lang="en-US" sz="2000" dirty="0"/>
              <a:t>0.095</a:t>
            </a:r>
          </a:p>
          <a:p>
            <a:pPr>
              <a:lnSpc>
                <a:spcPct val="150000"/>
              </a:lnSpc>
            </a:pPr>
            <a:endParaRPr lang="en-US" sz="2000" dirty="0"/>
          </a:p>
          <a:p>
            <a:pPr>
              <a:lnSpc>
                <a:spcPct val="150000"/>
              </a:lnSpc>
            </a:pPr>
            <a:r>
              <a:rPr lang="en-US" sz="2000" b="1" dirty="0"/>
              <a:t>Compare with off-the-shelf Whisper</a:t>
            </a:r>
            <a:r>
              <a:rPr lang="en-US" sz="2000" dirty="0"/>
              <a:t>:</a:t>
            </a:r>
            <a:br>
              <a:rPr lang="en-US" sz="2000" dirty="0"/>
            </a:br>
            <a:r>
              <a:rPr lang="en-US" sz="2000" dirty="0"/>
              <a:t>WER: 0.665</a:t>
            </a:r>
          </a:p>
          <a:p>
            <a:pPr>
              <a:lnSpc>
                <a:spcPct val="150000"/>
              </a:lnSpc>
            </a:pPr>
            <a:r>
              <a:rPr lang="en-US" sz="2000" dirty="0"/>
              <a:t> CER: 0.512</a:t>
            </a:r>
          </a:p>
        </p:txBody>
      </p:sp>
    </p:spTree>
    <p:extLst>
      <p:ext uri="{BB962C8B-B14F-4D97-AF65-F5344CB8AC3E}">
        <p14:creationId xmlns:p14="http://schemas.microsoft.com/office/powerpoint/2010/main" val="242022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860BB694-93D9-4D47-BD59-7864ACFC77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9444FD-DFC8-5B95-1739-1525091CB0C2}"/>
              </a:ext>
            </a:extLst>
          </p:cNvPr>
          <p:cNvSpPr txBox="1"/>
          <p:nvPr/>
        </p:nvSpPr>
        <p:spPr>
          <a:xfrm>
            <a:off x="1112981" y="136365"/>
            <a:ext cx="9966037"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ptos Display" panose="020B0004020202020204" pitchFamily="34" charset="0"/>
                <a:ea typeface="+mn-ea"/>
                <a:cs typeface="+mn-cs"/>
              </a:rPr>
              <a:t>Whisper Model Prediction (test) </a:t>
            </a:r>
          </a:p>
        </p:txBody>
      </p:sp>
      <p:sp>
        <p:nvSpPr>
          <p:cNvPr id="9" name="TextBox 8">
            <a:extLst>
              <a:ext uri="{FF2B5EF4-FFF2-40B4-BE49-F238E27FC236}">
                <a16:creationId xmlns:a16="http://schemas.microsoft.com/office/drawing/2014/main" id="{9AD75F23-AE91-037A-FF87-639E72B9083D}"/>
              </a:ext>
            </a:extLst>
          </p:cNvPr>
          <p:cNvSpPr txBox="1"/>
          <p:nvPr/>
        </p:nvSpPr>
        <p:spPr>
          <a:xfrm>
            <a:off x="66675" y="1186875"/>
            <a:ext cx="5791200" cy="538609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b="1" dirty="0"/>
              <a:t>The Best predictions (WER: 0.000 CER: 0.000):</a:t>
            </a:r>
          </a:p>
          <a:p>
            <a:r>
              <a:rPr lang="en-US" b="1" dirty="0"/>
              <a:t> </a:t>
            </a:r>
          </a:p>
          <a:p>
            <a:r>
              <a:rPr lang="en-US" b="0" i="0" dirty="0">
                <a:effectLst/>
              </a:rPr>
              <a:t>GT: for the time of my life </a:t>
            </a:r>
          </a:p>
          <a:p>
            <a:r>
              <a:rPr lang="en-US" b="0" i="0" dirty="0">
                <a:effectLst/>
              </a:rPr>
              <a:t>PR: for the time of my life </a:t>
            </a:r>
          </a:p>
          <a:p>
            <a:r>
              <a:rPr lang="en-US" b="0" i="0" dirty="0">
                <a:effectLst/>
              </a:rPr>
              <a:t>------------------------------------------------------------ </a:t>
            </a:r>
          </a:p>
          <a:p>
            <a:r>
              <a:rPr lang="en-US" b="0" i="0" dirty="0">
                <a:effectLst/>
              </a:rPr>
              <a:t>GT: where will my heart come back to life</a:t>
            </a:r>
          </a:p>
          <a:p>
            <a:r>
              <a:rPr lang="en-US" b="0" i="0" dirty="0">
                <a:effectLst/>
              </a:rPr>
              <a:t>PR: where will my heart come back to life </a:t>
            </a:r>
          </a:p>
          <a:p>
            <a:r>
              <a:rPr lang="en-US" b="0" i="0" dirty="0">
                <a:effectLst/>
              </a:rPr>
              <a:t>------------------------------------------------------------</a:t>
            </a:r>
          </a:p>
          <a:p>
            <a:r>
              <a:rPr lang="en-US" b="0" i="0" dirty="0">
                <a:effectLst/>
              </a:rPr>
              <a:t>GT: sun is hiding beautiful black eyes </a:t>
            </a:r>
          </a:p>
          <a:p>
            <a:r>
              <a:rPr lang="en-US" b="0" i="0" dirty="0">
                <a:effectLst/>
              </a:rPr>
              <a:t>PR: sun is hiding beautiful black eyes </a:t>
            </a:r>
          </a:p>
          <a:p>
            <a:r>
              <a:rPr lang="en-US" b="0" i="0" dirty="0">
                <a:effectLst/>
              </a:rPr>
              <a:t>------------------------------------------------------------ </a:t>
            </a:r>
          </a:p>
          <a:p>
            <a:r>
              <a:rPr lang="en-US" b="0" i="0" dirty="0">
                <a:effectLst/>
              </a:rPr>
              <a:t>GT: she met him last year at the local </a:t>
            </a:r>
          </a:p>
          <a:p>
            <a:r>
              <a:rPr lang="en-US" b="0" i="0" dirty="0">
                <a:effectLst/>
              </a:rPr>
              <a:t>PR: she met him last year at the local </a:t>
            </a:r>
          </a:p>
          <a:p>
            <a:r>
              <a:rPr lang="en-US" b="0" i="0" dirty="0">
                <a:effectLst/>
              </a:rPr>
              <a:t>------------------------------------------------------------ </a:t>
            </a:r>
          </a:p>
          <a:p>
            <a:r>
              <a:rPr lang="en-US" b="0" i="0" dirty="0">
                <a:effectLst/>
              </a:rPr>
              <a:t>GT: </a:t>
            </a:r>
            <a:r>
              <a:rPr lang="en-US" b="0" i="0" dirty="0" err="1">
                <a:effectLst/>
              </a:rPr>
              <a:t>i</a:t>
            </a:r>
            <a:r>
              <a:rPr lang="en-US" b="0" i="0" dirty="0">
                <a:effectLst/>
              </a:rPr>
              <a:t> know that you can find me when </a:t>
            </a:r>
            <a:r>
              <a:rPr lang="en-US" b="0" i="0" dirty="0" err="1">
                <a:effectLst/>
              </a:rPr>
              <a:t>i'm</a:t>
            </a:r>
            <a:r>
              <a:rPr lang="en-US" b="0" i="0" dirty="0">
                <a:effectLst/>
              </a:rPr>
              <a:t> lost when </a:t>
            </a:r>
            <a:r>
              <a:rPr lang="en-US" b="0" i="0" dirty="0" err="1">
                <a:effectLst/>
              </a:rPr>
              <a:t>i'm</a:t>
            </a:r>
            <a:r>
              <a:rPr lang="en-US" b="0" i="0" dirty="0">
                <a:effectLst/>
              </a:rPr>
              <a:t> lost </a:t>
            </a:r>
          </a:p>
          <a:p>
            <a:r>
              <a:rPr lang="en-US" b="0" i="0" dirty="0">
                <a:effectLst/>
              </a:rPr>
              <a:t>PR: </a:t>
            </a:r>
            <a:r>
              <a:rPr lang="en-US" b="0" i="0" dirty="0" err="1">
                <a:effectLst/>
              </a:rPr>
              <a:t>i</a:t>
            </a:r>
            <a:r>
              <a:rPr lang="en-US" b="0" i="0" dirty="0">
                <a:effectLst/>
              </a:rPr>
              <a:t> know that you can find me when </a:t>
            </a:r>
            <a:r>
              <a:rPr lang="en-US" b="0" i="0" dirty="0" err="1">
                <a:effectLst/>
              </a:rPr>
              <a:t>i'm</a:t>
            </a:r>
            <a:r>
              <a:rPr lang="en-US" b="0" i="0" dirty="0">
                <a:effectLst/>
              </a:rPr>
              <a:t> lost when </a:t>
            </a:r>
            <a:r>
              <a:rPr lang="en-US" b="0" i="0" dirty="0" err="1">
                <a:effectLst/>
              </a:rPr>
              <a:t>i'm</a:t>
            </a:r>
            <a:r>
              <a:rPr lang="en-US" b="0" i="0" dirty="0">
                <a:effectLst/>
              </a:rPr>
              <a:t> lost</a:t>
            </a:r>
          </a:p>
          <a:p>
            <a:endParaRPr lang="en-US" b="0" i="0" dirty="0">
              <a:effectLst/>
            </a:endParaRPr>
          </a:p>
        </p:txBody>
      </p:sp>
      <p:sp>
        <p:nvSpPr>
          <p:cNvPr id="13" name="TextBox 12">
            <a:extLst>
              <a:ext uri="{FF2B5EF4-FFF2-40B4-BE49-F238E27FC236}">
                <a16:creationId xmlns:a16="http://schemas.microsoft.com/office/drawing/2014/main" id="{C521ADCA-2BCC-A7B9-1E86-F8888E780399}"/>
              </a:ext>
            </a:extLst>
          </p:cNvPr>
          <p:cNvSpPr txBox="1"/>
          <p:nvPr/>
        </p:nvSpPr>
        <p:spPr>
          <a:xfrm>
            <a:off x="6029325" y="1192650"/>
            <a:ext cx="6096000" cy="52629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b="1" dirty="0"/>
              <a:t>And The Worst:</a:t>
            </a:r>
          </a:p>
          <a:p>
            <a:endParaRPr lang="en-US" sz="2000" b="0" i="0" dirty="0">
              <a:effectLst/>
            </a:endParaRPr>
          </a:p>
          <a:p>
            <a:r>
              <a:rPr lang="en-US" sz="1600" b="0" i="0" dirty="0">
                <a:effectLst/>
              </a:rPr>
              <a:t>GT: bulldozer </a:t>
            </a:r>
          </a:p>
          <a:p>
            <a:r>
              <a:rPr lang="en-US" sz="1600" b="0" i="0" dirty="0">
                <a:effectLst/>
              </a:rPr>
              <a:t>PR: burn those </a:t>
            </a:r>
            <a:r>
              <a:rPr lang="en-US" sz="1400" b="0" i="0" dirty="0">
                <a:effectLst/>
              </a:rPr>
              <a:t>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 left behind burn those who are</a:t>
            </a:r>
            <a:r>
              <a:rPr lang="en-US" sz="1600" b="0" i="0" dirty="0">
                <a:effectLst/>
              </a:rPr>
              <a:t> </a:t>
            </a:r>
          </a:p>
          <a:p>
            <a:r>
              <a:rPr lang="en-US" sz="1600" b="0" i="0" dirty="0">
                <a:effectLst/>
              </a:rPr>
              <a:t>WER: 1</a:t>
            </a:r>
            <a:r>
              <a:rPr lang="en-US" sz="1600" dirty="0"/>
              <a:t>.</a:t>
            </a:r>
            <a:r>
              <a:rPr lang="en-US" sz="1600" b="0" i="0" dirty="0">
                <a:effectLst/>
              </a:rPr>
              <a:t>24 CER: 1.7</a:t>
            </a:r>
          </a:p>
          <a:p>
            <a:r>
              <a:rPr lang="en-US" sz="1600" b="0" i="0" dirty="0">
                <a:effectLst/>
              </a:rPr>
              <a:t> ------------------------------------------------------------</a:t>
            </a:r>
          </a:p>
          <a:p>
            <a:r>
              <a:rPr lang="en-US" sz="1600" b="0" i="0" dirty="0">
                <a:effectLst/>
              </a:rPr>
              <a:t>GT: ha </a:t>
            </a:r>
          </a:p>
          <a:p>
            <a:r>
              <a:rPr lang="en-US" sz="1600" b="0" i="0" dirty="0">
                <a:effectLst/>
              </a:rPr>
              <a:t>PR: oh uh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r>
              <a:rPr lang="en-US" sz="1400" b="0" i="0" dirty="0" err="1">
                <a:effectLst/>
              </a:rPr>
              <a:t>uh</a:t>
            </a:r>
            <a:r>
              <a:rPr lang="en-US" sz="1400" b="0" i="0" dirty="0">
                <a:effectLst/>
              </a:rPr>
              <a:t> </a:t>
            </a:r>
            <a:endParaRPr lang="en-US" sz="1600" b="0" i="0" dirty="0">
              <a:effectLst/>
            </a:endParaRPr>
          </a:p>
          <a:p>
            <a:r>
              <a:rPr lang="en-US" sz="1600" b="0" i="0" dirty="0">
                <a:effectLst/>
              </a:rPr>
              <a:t>WER: 1</a:t>
            </a:r>
            <a:r>
              <a:rPr lang="en-US" sz="1600" dirty="0"/>
              <a:t>.</a:t>
            </a:r>
            <a:r>
              <a:rPr lang="en-US" sz="1600" b="0" i="0" dirty="0">
                <a:effectLst/>
              </a:rPr>
              <a:t>24 CER: 1.85</a:t>
            </a:r>
          </a:p>
        </p:txBody>
      </p:sp>
    </p:spTree>
    <p:extLst>
      <p:ext uri="{BB962C8B-B14F-4D97-AF65-F5344CB8AC3E}">
        <p14:creationId xmlns:p14="http://schemas.microsoft.com/office/powerpoint/2010/main" val="1997041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57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E5B17352-9FD1-BA83-FF50-2DA39565B0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80A700-D638-9D40-5240-E7C3DE7408E9}"/>
              </a:ext>
            </a:extLst>
          </p:cNvPr>
          <p:cNvSpPr txBox="1"/>
          <p:nvPr/>
        </p:nvSpPr>
        <p:spPr>
          <a:xfrm>
            <a:off x="3285950" y="165927"/>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Project Goal</a:t>
            </a:r>
          </a:p>
        </p:txBody>
      </p:sp>
      <p:sp>
        <p:nvSpPr>
          <p:cNvPr id="12" name="TextBox 11">
            <a:extLst>
              <a:ext uri="{FF2B5EF4-FFF2-40B4-BE49-F238E27FC236}">
                <a16:creationId xmlns:a16="http://schemas.microsoft.com/office/drawing/2014/main" id="{6DABB934-AB5F-EB44-4B26-B851D05F1A34}"/>
              </a:ext>
            </a:extLst>
          </p:cNvPr>
          <p:cNvSpPr txBox="1"/>
          <p:nvPr/>
        </p:nvSpPr>
        <p:spPr>
          <a:xfrm>
            <a:off x="1302327" y="1196217"/>
            <a:ext cx="9744364" cy="1323439"/>
          </a:xfrm>
          <a:prstGeom prst="rect">
            <a:avLst/>
          </a:prstGeom>
          <a:solidFill>
            <a:schemeClr val="bg1">
              <a:alpha val="45000"/>
            </a:schemeClr>
          </a:solidFill>
          <a:ln>
            <a:solidFill>
              <a:srgbClr val="C6D6DD"/>
            </a:solidFill>
          </a:ln>
        </p:spPr>
        <p:txBody>
          <a:bodyPr wrap="square">
            <a:spAutoFit/>
          </a:bodyPr>
          <a:lstStyle/>
          <a:p>
            <a:pPr algn="ctr"/>
            <a:r>
              <a:rPr lang="en-US" sz="4000" dirty="0"/>
              <a:t>Build an end-to-end model to transcribe lyrics directly from mixed music audio</a:t>
            </a:r>
          </a:p>
        </p:txBody>
      </p:sp>
    </p:spTree>
    <p:extLst>
      <p:ext uri="{BB962C8B-B14F-4D97-AF65-F5344CB8AC3E}">
        <p14:creationId xmlns:p14="http://schemas.microsoft.com/office/powerpoint/2010/main" val="23198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4CB14E70-CFCB-04A3-E6E8-0631003901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76943B-5D94-499A-61D1-909E08189F0E}"/>
              </a:ext>
            </a:extLst>
          </p:cNvPr>
          <p:cNvSpPr txBox="1"/>
          <p:nvPr/>
        </p:nvSpPr>
        <p:spPr>
          <a:xfrm>
            <a:off x="3285950" y="165927"/>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Project Goal</a:t>
            </a:r>
          </a:p>
        </p:txBody>
      </p:sp>
      <p:sp>
        <p:nvSpPr>
          <p:cNvPr id="12" name="TextBox 11">
            <a:extLst>
              <a:ext uri="{FF2B5EF4-FFF2-40B4-BE49-F238E27FC236}">
                <a16:creationId xmlns:a16="http://schemas.microsoft.com/office/drawing/2014/main" id="{262558C0-217B-D962-ED9C-5A18409903D7}"/>
              </a:ext>
            </a:extLst>
          </p:cNvPr>
          <p:cNvSpPr txBox="1"/>
          <p:nvPr/>
        </p:nvSpPr>
        <p:spPr>
          <a:xfrm>
            <a:off x="1302327" y="1196217"/>
            <a:ext cx="9744364" cy="1323439"/>
          </a:xfrm>
          <a:prstGeom prst="rect">
            <a:avLst/>
          </a:prstGeom>
          <a:solidFill>
            <a:schemeClr val="bg1">
              <a:alpha val="45000"/>
            </a:schemeClr>
          </a:solidFill>
          <a:ln>
            <a:solidFill>
              <a:srgbClr val="C6D6DD"/>
            </a:solidFill>
          </a:ln>
        </p:spPr>
        <p:txBody>
          <a:bodyPr wrap="square">
            <a:spAutoFit/>
          </a:bodyPr>
          <a:lstStyle/>
          <a:p>
            <a:pPr algn="ctr"/>
            <a:r>
              <a:rPr lang="en-US" sz="4000" dirty="0"/>
              <a:t>Build an end-to-end model to transcribe lyrics directly from mixed music audio</a:t>
            </a:r>
          </a:p>
        </p:txBody>
      </p:sp>
      <p:sp>
        <p:nvSpPr>
          <p:cNvPr id="13" name="TextBox 12">
            <a:extLst>
              <a:ext uri="{FF2B5EF4-FFF2-40B4-BE49-F238E27FC236}">
                <a16:creationId xmlns:a16="http://schemas.microsoft.com/office/drawing/2014/main" id="{D58BE2E2-107C-E84B-4FA3-4DF15E40C8EF}"/>
              </a:ext>
            </a:extLst>
          </p:cNvPr>
          <p:cNvSpPr txBox="1"/>
          <p:nvPr/>
        </p:nvSpPr>
        <p:spPr>
          <a:xfrm>
            <a:off x="3285949" y="2718949"/>
            <a:ext cx="5620099" cy="830997"/>
          </a:xfrm>
          <a:prstGeom prst="rect">
            <a:avLst/>
          </a:prstGeom>
          <a:solidFill>
            <a:srgbClr val="C6D6DD">
              <a:alpha val="56000"/>
            </a:srgbClr>
          </a:solidFill>
          <a:ln>
            <a:solidFill>
              <a:srgbClr val="C6D6DD"/>
            </a:solidFill>
          </a:ln>
        </p:spPr>
        <p:txBody>
          <a:bodyPr wrap="square">
            <a:spAutoFit/>
          </a:bodyPr>
          <a:lstStyle/>
          <a:p>
            <a:pPr algn="ctr"/>
            <a:r>
              <a:rPr lang="en-US" sz="4800" dirty="0">
                <a:effectLst>
                  <a:outerShdw blurRad="38100" dist="38100" dir="2700000" algn="tl">
                    <a:srgbClr val="000000">
                      <a:alpha val="43137"/>
                    </a:srgbClr>
                  </a:outerShdw>
                </a:effectLst>
                <a:latin typeface="Aptos Display" panose="020B0004020202020204" pitchFamily="34" charset="0"/>
              </a:rPr>
              <a:t>Project Steps</a:t>
            </a:r>
          </a:p>
        </p:txBody>
      </p:sp>
      <p:sp>
        <p:nvSpPr>
          <p:cNvPr id="14" name="TextBox 13">
            <a:extLst>
              <a:ext uri="{FF2B5EF4-FFF2-40B4-BE49-F238E27FC236}">
                <a16:creationId xmlns:a16="http://schemas.microsoft.com/office/drawing/2014/main" id="{538AB57B-7B41-B018-8BE7-CE7D9ACFBE79}"/>
              </a:ext>
            </a:extLst>
          </p:cNvPr>
          <p:cNvSpPr txBox="1"/>
          <p:nvPr/>
        </p:nvSpPr>
        <p:spPr>
          <a:xfrm>
            <a:off x="1223816" y="3695774"/>
            <a:ext cx="9744364" cy="13234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ctr"/>
            <a:r>
              <a:rPr lang="en-US" sz="4000" dirty="0">
                <a:solidFill>
                  <a:schemeClr val="tx1"/>
                </a:solidFill>
              </a:rPr>
              <a:t>1</a:t>
            </a:r>
            <a:r>
              <a:rPr lang="en-US" sz="4000" baseline="30000" dirty="0">
                <a:solidFill>
                  <a:schemeClr val="tx1"/>
                </a:solidFill>
              </a:rPr>
              <a:t>st</a:t>
            </a:r>
            <a:r>
              <a:rPr lang="en-US" sz="4000" dirty="0">
                <a:solidFill>
                  <a:schemeClr val="tx1"/>
                </a:solidFill>
              </a:rPr>
              <a:t> step: train an ASR model on</a:t>
            </a:r>
          </a:p>
          <a:p>
            <a:pPr algn="ctr"/>
            <a:r>
              <a:rPr lang="en-US" sz="4000" dirty="0">
                <a:solidFill>
                  <a:schemeClr val="tx1"/>
                </a:solidFill>
              </a:rPr>
              <a:t>clean vocals stem of sung lyrics </a:t>
            </a:r>
          </a:p>
        </p:txBody>
      </p:sp>
    </p:spTree>
    <p:extLst>
      <p:ext uri="{BB962C8B-B14F-4D97-AF65-F5344CB8AC3E}">
        <p14:creationId xmlns:p14="http://schemas.microsoft.com/office/powerpoint/2010/main" val="68746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63E010C7-6C2B-DA7C-9056-4791316652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2B1CDD-F9ED-17BC-C478-57A3468D2F5F}"/>
              </a:ext>
            </a:extLst>
          </p:cNvPr>
          <p:cNvSpPr txBox="1"/>
          <p:nvPr/>
        </p:nvSpPr>
        <p:spPr>
          <a:xfrm>
            <a:off x="3285950" y="165927"/>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Project Goal</a:t>
            </a:r>
          </a:p>
        </p:txBody>
      </p:sp>
      <p:sp>
        <p:nvSpPr>
          <p:cNvPr id="12" name="TextBox 11">
            <a:extLst>
              <a:ext uri="{FF2B5EF4-FFF2-40B4-BE49-F238E27FC236}">
                <a16:creationId xmlns:a16="http://schemas.microsoft.com/office/drawing/2014/main" id="{6B490577-9656-5C1E-6576-65D133C19FA9}"/>
              </a:ext>
            </a:extLst>
          </p:cNvPr>
          <p:cNvSpPr txBox="1"/>
          <p:nvPr/>
        </p:nvSpPr>
        <p:spPr>
          <a:xfrm>
            <a:off x="1302327" y="1196217"/>
            <a:ext cx="9744364" cy="1323439"/>
          </a:xfrm>
          <a:prstGeom prst="rect">
            <a:avLst/>
          </a:prstGeom>
          <a:solidFill>
            <a:schemeClr val="bg1">
              <a:alpha val="45000"/>
            </a:schemeClr>
          </a:solidFill>
          <a:ln>
            <a:solidFill>
              <a:srgbClr val="C6D6DD"/>
            </a:solidFill>
          </a:ln>
        </p:spPr>
        <p:txBody>
          <a:bodyPr wrap="square">
            <a:spAutoFit/>
          </a:bodyPr>
          <a:lstStyle/>
          <a:p>
            <a:pPr algn="ctr"/>
            <a:r>
              <a:rPr lang="en-US" sz="4000" dirty="0"/>
              <a:t>Build an end-to-end model to transcribe lyrics directly from mixed music audio</a:t>
            </a:r>
          </a:p>
        </p:txBody>
      </p:sp>
      <p:sp>
        <p:nvSpPr>
          <p:cNvPr id="13" name="TextBox 12">
            <a:extLst>
              <a:ext uri="{FF2B5EF4-FFF2-40B4-BE49-F238E27FC236}">
                <a16:creationId xmlns:a16="http://schemas.microsoft.com/office/drawing/2014/main" id="{DD12D539-9568-0CA2-2112-B64841E9FCB7}"/>
              </a:ext>
            </a:extLst>
          </p:cNvPr>
          <p:cNvSpPr txBox="1"/>
          <p:nvPr/>
        </p:nvSpPr>
        <p:spPr>
          <a:xfrm>
            <a:off x="3285949" y="2718949"/>
            <a:ext cx="5620099" cy="830997"/>
          </a:xfrm>
          <a:prstGeom prst="rect">
            <a:avLst/>
          </a:prstGeom>
          <a:solidFill>
            <a:srgbClr val="C6D6DD">
              <a:alpha val="56000"/>
            </a:srgbClr>
          </a:solidFill>
          <a:ln>
            <a:solidFill>
              <a:srgbClr val="C6D6DD"/>
            </a:solidFill>
          </a:ln>
        </p:spPr>
        <p:txBody>
          <a:bodyPr wrap="square">
            <a:spAutoFit/>
          </a:bodyPr>
          <a:lstStyle/>
          <a:p>
            <a:pPr algn="ctr"/>
            <a:r>
              <a:rPr lang="en-US" sz="4800" dirty="0">
                <a:effectLst>
                  <a:outerShdw blurRad="38100" dist="38100" dir="2700000" algn="tl">
                    <a:srgbClr val="000000">
                      <a:alpha val="43137"/>
                    </a:srgbClr>
                  </a:outerShdw>
                </a:effectLst>
                <a:latin typeface="Aptos Display" panose="020B0004020202020204" pitchFamily="34" charset="0"/>
              </a:rPr>
              <a:t>Project Steps</a:t>
            </a:r>
          </a:p>
        </p:txBody>
      </p:sp>
      <p:sp>
        <p:nvSpPr>
          <p:cNvPr id="14" name="TextBox 13">
            <a:extLst>
              <a:ext uri="{FF2B5EF4-FFF2-40B4-BE49-F238E27FC236}">
                <a16:creationId xmlns:a16="http://schemas.microsoft.com/office/drawing/2014/main" id="{3047299F-CDB1-166C-8F1C-812F8B3556E4}"/>
              </a:ext>
            </a:extLst>
          </p:cNvPr>
          <p:cNvSpPr txBox="1"/>
          <p:nvPr/>
        </p:nvSpPr>
        <p:spPr>
          <a:xfrm>
            <a:off x="1223816" y="3695774"/>
            <a:ext cx="9744364" cy="13234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ctr"/>
            <a:r>
              <a:rPr lang="en-US" sz="4000" dirty="0">
                <a:solidFill>
                  <a:schemeClr val="tx1"/>
                </a:solidFill>
              </a:rPr>
              <a:t>1</a:t>
            </a:r>
            <a:r>
              <a:rPr lang="en-US" sz="4000" baseline="30000" dirty="0">
                <a:solidFill>
                  <a:schemeClr val="tx1"/>
                </a:solidFill>
              </a:rPr>
              <a:t>st</a:t>
            </a:r>
            <a:r>
              <a:rPr lang="en-US" sz="4000" dirty="0">
                <a:solidFill>
                  <a:schemeClr val="tx1"/>
                </a:solidFill>
              </a:rPr>
              <a:t> step: train an ASR model on </a:t>
            </a:r>
          </a:p>
          <a:p>
            <a:pPr algn="ctr"/>
            <a:r>
              <a:rPr lang="en-US" sz="4000" dirty="0">
                <a:solidFill>
                  <a:schemeClr val="tx1"/>
                </a:solidFill>
              </a:rPr>
              <a:t>clean vocals stem of sung lyrics </a:t>
            </a:r>
          </a:p>
        </p:txBody>
      </p:sp>
      <p:sp>
        <p:nvSpPr>
          <p:cNvPr id="15" name="TextBox 14">
            <a:extLst>
              <a:ext uri="{FF2B5EF4-FFF2-40B4-BE49-F238E27FC236}">
                <a16:creationId xmlns:a16="http://schemas.microsoft.com/office/drawing/2014/main" id="{C61B2622-4CE1-C322-FCD5-195EB99E88AB}"/>
              </a:ext>
            </a:extLst>
          </p:cNvPr>
          <p:cNvSpPr txBox="1"/>
          <p:nvPr/>
        </p:nvSpPr>
        <p:spPr>
          <a:xfrm>
            <a:off x="1223816" y="5165041"/>
            <a:ext cx="9744364" cy="13234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algn="ctr"/>
            <a:r>
              <a:rPr lang="en-US" sz="4000" dirty="0">
                <a:solidFill>
                  <a:schemeClr val="tx1"/>
                </a:solidFill>
              </a:rPr>
              <a:t>2</a:t>
            </a:r>
            <a:r>
              <a:rPr lang="en-US" sz="4000" baseline="30000" dirty="0">
                <a:solidFill>
                  <a:schemeClr val="tx1"/>
                </a:solidFill>
              </a:rPr>
              <a:t>nd</a:t>
            </a:r>
            <a:r>
              <a:rPr lang="en-US" sz="4000" dirty="0">
                <a:solidFill>
                  <a:schemeClr val="tx1"/>
                </a:solidFill>
              </a:rPr>
              <a:t> step : Fine –tune 1</a:t>
            </a:r>
            <a:r>
              <a:rPr lang="en-US" sz="4000" baseline="30000" dirty="0">
                <a:solidFill>
                  <a:schemeClr val="tx1"/>
                </a:solidFill>
              </a:rPr>
              <a:t>st</a:t>
            </a:r>
            <a:r>
              <a:rPr lang="en-US" sz="4000" dirty="0">
                <a:solidFill>
                  <a:schemeClr val="tx1"/>
                </a:solidFill>
              </a:rPr>
              <a:t> step model on </a:t>
            </a:r>
          </a:p>
          <a:p>
            <a:pPr algn="ctr"/>
            <a:r>
              <a:rPr lang="en-US" sz="4000" dirty="0">
                <a:solidFill>
                  <a:schemeClr val="tx1"/>
                </a:solidFill>
              </a:rPr>
              <a:t>mixed audio tracks (with lyrics sung)</a:t>
            </a:r>
          </a:p>
        </p:txBody>
      </p:sp>
    </p:spTree>
    <p:extLst>
      <p:ext uri="{BB962C8B-B14F-4D97-AF65-F5344CB8AC3E}">
        <p14:creationId xmlns:p14="http://schemas.microsoft.com/office/powerpoint/2010/main" val="413348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E2A61325-161E-9E74-E2C5-F0F5F5DFCF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A29364-7D36-D015-17FA-EB0204D43384}"/>
              </a:ext>
            </a:extLst>
          </p:cNvPr>
          <p:cNvSpPr txBox="1"/>
          <p:nvPr/>
        </p:nvSpPr>
        <p:spPr>
          <a:xfrm>
            <a:off x="1079500" y="1200946"/>
            <a:ext cx="4100945" cy="646331"/>
          </a:xfrm>
          <a:prstGeom prst="rect">
            <a:avLst/>
          </a:prstGeom>
          <a:noFill/>
        </p:spPr>
        <p:txBody>
          <a:bodyPr wrap="square">
            <a:spAutoFit/>
          </a:bodyPr>
          <a:lstStyle/>
          <a:p>
            <a:r>
              <a:rPr lang="en-US" sz="3600" dirty="0">
                <a:effectLst>
                  <a:outerShdw blurRad="38100" dist="38100" dir="2700000" algn="tl">
                    <a:srgbClr val="000000">
                      <a:alpha val="43137"/>
                    </a:srgbClr>
                  </a:outerShdw>
                </a:effectLst>
                <a:latin typeface="+mj-lt"/>
              </a:rPr>
              <a:t>Dataset:  MUSDB18</a:t>
            </a:r>
          </a:p>
        </p:txBody>
      </p:sp>
      <p:sp>
        <p:nvSpPr>
          <p:cNvPr id="4" name="Rectangle 1">
            <a:extLst>
              <a:ext uri="{FF2B5EF4-FFF2-40B4-BE49-F238E27FC236}">
                <a16:creationId xmlns:a16="http://schemas.microsoft.com/office/drawing/2014/main" id="{A1159845-E671-25CF-F3E0-B66C24A9EE92}"/>
              </a:ext>
            </a:extLst>
          </p:cNvPr>
          <p:cNvSpPr>
            <a:spLocks noChangeArrowheads="1"/>
          </p:cNvSpPr>
          <p:nvPr/>
        </p:nvSpPr>
        <p:spPr bwMode="auto">
          <a:xfrm>
            <a:off x="286327" y="2064446"/>
            <a:ext cx="5948218" cy="4471032"/>
          </a:xfrm>
          <a:prstGeom prst="rect">
            <a:avLst/>
          </a:prstGeom>
          <a:solidFill>
            <a:srgbClr val="C6D6DD">
              <a:alpha val="60000"/>
            </a:srgbClr>
          </a:solidFill>
          <a:ln>
            <a:solidFill>
              <a:srgbClr val="002060"/>
            </a:solid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Provided under Creative Commons license (via Zenodo)</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400" dirty="0"/>
              <a:t>150 professionally produced mixed audio studio recordings (141 in English) </a:t>
            </a:r>
            <a:endParaRPr kumimoji="0" lang="en-US" altLang="en-US" sz="2400" b="0" i="0" u="none" strike="noStrike" cap="none" normalizeH="0" baseline="0" dirty="0">
              <a:ln>
                <a:noFill/>
              </a:ln>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Each track includes isolated stems:</a:t>
            </a:r>
            <a:br>
              <a:rPr kumimoji="0" lang="en-US" altLang="en-US" sz="2400" b="0" i="0" u="none" strike="noStrike" cap="none" normalizeH="0" baseline="0" dirty="0">
                <a:ln>
                  <a:noFill/>
                </a:ln>
                <a:effectLst/>
              </a:rPr>
            </a:br>
            <a:r>
              <a:rPr kumimoji="0" lang="en-US" altLang="en-US" sz="2400" b="0" i="0" u="none" strike="noStrike" cap="none" normalizeH="0" baseline="0" dirty="0">
                <a:ln>
                  <a:noFill/>
                </a:ln>
                <a:effectLst/>
              </a:rPr>
              <a:t>	</a:t>
            </a:r>
            <a:r>
              <a:rPr kumimoji="0" lang="en-US" altLang="en-US" sz="2400" b="0" i="1" u="none" strike="noStrike" cap="none" normalizeH="0" baseline="0" dirty="0">
                <a:ln>
                  <a:noFill/>
                </a:ln>
                <a:effectLst/>
              </a:rPr>
              <a:t>vocals, drums, bass, other, mixture</a:t>
            </a:r>
          </a:p>
          <a:p>
            <a:pPr marL="285750" indent="-285750" eaLnBrk="0" fontAlgn="base" hangingPunct="0">
              <a:lnSpc>
                <a:spcPct val="150000"/>
              </a:lnSpc>
              <a:spcBef>
                <a:spcPct val="0"/>
              </a:spcBef>
              <a:spcAft>
                <a:spcPct val="0"/>
              </a:spcAft>
              <a:buFont typeface="Arial" panose="020B0604020202020204" pitchFamily="34" charset="0"/>
              <a:buChar char="•"/>
            </a:pPr>
            <a:r>
              <a:rPr lang="en-US" sz="2400" dirty="0"/>
              <a:t>Predefined train-test split (2:1 ratio)</a:t>
            </a:r>
            <a:endParaRPr kumimoji="0" lang="en-US" altLang="en-US" sz="2400" b="0" i="0" u="none" strike="noStrike" cap="none" normalizeH="0" baseline="0" dirty="0">
              <a:ln>
                <a:noFill/>
              </a:ln>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2400" b="0" i="0" u="none" strike="noStrike" cap="none" normalizeH="0" baseline="0" dirty="0">
                <a:ln>
                  <a:noFill/>
                </a:ln>
                <a:effectLst/>
              </a:rPr>
              <a:t> </a:t>
            </a:r>
          </a:p>
        </p:txBody>
      </p:sp>
      <p:pic>
        <p:nvPicPr>
          <p:cNvPr id="1026" name="Picture 2" descr="Zenodo - Wikipedia">
            <a:extLst>
              <a:ext uri="{FF2B5EF4-FFF2-40B4-BE49-F238E27FC236}">
                <a16:creationId xmlns:a16="http://schemas.microsoft.com/office/drawing/2014/main" id="{7D0AB43B-99BE-EE50-3816-C102E9EC6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254" y="207798"/>
            <a:ext cx="2417618" cy="88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8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A3FFD9F1-61DB-872D-8596-E273492120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81AFC1-709F-1986-2147-F409731A37DC}"/>
              </a:ext>
            </a:extLst>
          </p:cNvPr>
          <p:cNvSpPr txBox="1"/>
          <p:nvPr/>
        </p:nvSpPr>
        <p:spPr>
          <a:xfrm>
            <a:off x="1079500" y="1200946"/>
            <a:ext cx="4100945" cy="646331"/>
          </a:xfrm>
          <a:prstGeom prst="rect">
            <a:avLst/>
          </a:prstGeom>
          <a:noFill/>
        </p:spPr>
        <p:txBody>
          <a:bodyPr wrap="square">
            <a:spAutoFit/>
          </a:bodyPr>
          <a:lstStyle/>
          <a:p>
            <a:r>
              <a:rPr lang="en-US" sz="3600" dirty="0">
                <a:effectLst>
                  <a:outerShdw blurRad="38100" dist="38100" dir="2700000" algn="tl">
                    <a:srgbClr val="000000">
                      <a:alpha val="43137"/>
                    </a:srgbClr>
                  </a:outerShdw>
                </a:effectLst>
                <a:latin typeface="+mj-lt"/>
              </a:rPr>
              <a:t>Dataset:  MUSDB18</a:t>
            </a:r>
          </a:p>
        </p:txBody>
      </p:sp>
      <p:sp>
        <p:nvSpPr>
          <p:cNvPr id="4" name="Rectangle 1">
            <a:extLst>
              <a:ext uri="{FF2B5EF4-FFF2-40B4-BE49-F238E27FC236}">
                <a16:creationId xmlns:a16="http://schemas.microsoft.com/office/drawing/2014/main" id="{33CEDD86-E8E4-AF0A-7D5D-53C318F31285}"/>
              </a:ext>
            </a:extLst>
          </p:cNvPr>
          <p:cNvSpPr>
            <a:spLocks noChangeArrowheads="1"/>
          </p:cNvSpPr>
          <p:nvPr/>
        </p:nvSpPr>
        <p:spPr bwMode="auto">
          <a:xfrm>
            <a:off x="286327" y="2064446"/>
            <a:ext cx="5948218" cy="4471032"/>
          </a:xfrm>
          <a:prstGeom prst="rect">
            <a:avLst/>
          </a:prstGeom>
          <a:solidFill>
            <a:srgbClr val="C6D6DD">
              <a:alpha val="60000"/>
            </a:srgbClr>
          </a:solidFill>
          <a:ln>
            <a:solidFill>
              <a:srgbClr val="002060"/>
            </a:solid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Provided under Creative Commons license (via Zenodo)</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400" dirty="0"/>
              <a:t>150 professionally produced mixed audio studio recordings (141 in English) </a:t>
            </a:r>
            <a:endParaRPr kumimoji="0" lang="en-US" altLang="en-US" sz="2400" b="0" i="0" u="none" strike="noStrike" cap="none" normalizeH="0" baseline="0" dirty="0">
              <a:ln>
                <a:noFill/>
              </a:ln>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Each track includes isolated stems:</a:t>
            </a:r>
            <a:br>
              <a:rPr kumimoji="0" lang="en-US" altLang="en-US" sz="2400" b="0" i="0" u="none" strike="noStrike" cap="none" normalizeH="0" baseline="0" dirty="0">
                <a:ln>
                  <a:noFill/>
                </a:ln>
                <a:effectLst/>
              </a:rPr>
            </a:br>
            <a:r>
              <a:rPr kumimoji="0" lang="en-US" altLang="en-US" sz="2400" b="0" i="0" u="none" strike="noStrike" cap="none" normalizeH="0" baseline="0" dirty="0">
                <a:ln>
                  <a:noFill/>
                </a:ln>
                <a:effectLst/>
              </a:rPr>
              <a:t>	</a:t>
            </a:r>
            <a:r>
              <a:rPr kumimoji="0" lang="en-US" altLang="en-US" sz="2400" b="0" i="1" u="none" strike="noStrike" cap="none" normalizeH="0" baseline="0" dirty="0">
                <a:ln>
                  <a:noFill/>
                </a:ln>
                <a:effectLst/>
              </a:rPr>
              <a:t>vocals, drums, bass, other, mixture</a:t>
            </a:r>
          </a:p>
          <a:p>
            <a:pPr marL="285750" indent="-285750" eaLnBrk="0" fontAlgn="base" hangingPunct="0">
              <a:lnSpc>
                <a:spcPct val="150000"/>
              </a:lnSpc>
              <a:spcBef>
                <a:spcPct val="0"/>
              </a:spcBef>
              <a:spcAft>
                <a:spcPct val="0"/>
              </a:spcAft>
              <a:buFont typeface="Arial" panose="020B0604020202020204" pitchFamily="34" charset="0"/>
              <a:buChar char="•"/>
            </a:pPr>
            <a:r>
              <a:rPr lang="en-US" sz="2400" dirty="0"/>
              <a:t>Predefined train-test split (2:1 ratio)</a:t>
            </a:r>
            <a:endParaRPr kumimoji="0" lang="en-US" altLang="en-US" sz="2400" b="0" i="0" u="none" strike="noStrike" cap="none" normalizeH="0" baseline="0" dirty="0">
              <a:ln>
                <a:noFill/>
              </a:ln>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2400" b="0" i="0" u="none" strike="noStrike" cap="none" normalizeH="0" baseline="0" dirty="0">
                <a:ln>
                  <a:noFill/>
                </a:ln>
                <a:effectLst/>
              </a:rPr>
              <a:t> </a:t>
            </a:r>
          </a:p>
        </p:txBody>
      </p:sp>
      <p:sp>
        <p:nvSpPr>
          <p:cNvPr id="5" name="TextBox 4">
            <a:extLst>
              <a:ext uri="{FF2B5EF4-FFF2-40B4-BE49-F238E27FC236}">
                <a16:creationId xmlns:a16="http://schemas.microsoft.com/office/drawing/2014/main" id="{871FA11C-D3AB-AF33-7F70-8061ED22A174}"/>
              </a:ext>
            </a:extLst>
          </p:cNvPr>
          <p:cNvSpPr txBox="1"/>
          <p:nvPr/>
        </p:nvSpPr>
        <p:spPr>
          <a:xfrm>
            <a:off x="7155872" y="708504"/>
            <a:ext cx="4599710" cy="1138773"/>
          </a:xfrm>
          <a:prstGeom prst="rect">
            <a:avLst/>
          </a:prstGeom>
          <a:noFill/>
        </p:spPr>
        <p:txBody>
          <a:bodyPr wrap="square">
            <a:spAutoFit/>
          </a:bodyPr>
          <a:lstStyle/>
          <a:p>
            <a:pPr algn="ctr"/>
            <a:r>
              <a:rPr lang="en-US" sz="3600" dirty="0">
                <a:latin typeface="+mj-lt"/>
              </a:rPr>
              <a:t>Lyrics Annotation:</a:t>
            </a:r>
          </a:p>
          <a:p>
            <a:pPr algn="ctr"/>
            <a:r>
              <a:rPr lang="en-US" sz="3200" dirty="0">
                <a:latin typeface="+mj-lt"/>
              </a:rPr>
              <a:t> Zenodo Aligned Extension</a:t>
            </a:r>
          </a:p>
        </p:txBody>
      </p:sp>
      <p:sp>
        <p:nvSpPr>
          <p:cNvPr id="6" name="Rectangle 2">
            <a:extLst>
              <a:ext uri="{FF2B5EF4-FFF2-40B4-BE49-F238E27FC236}">
                <a16:creationId xmlns:a16="http://schemas.microsoft.com/office/drawing/2014/main" id="{63385285-9868-166D-7B95-4583C45EA18C}"/>
              </a:ext>
            </a:extLst>
          </p:cNvPr>
          <p:cNvSpPr>
            <a:spLocks noChangeArrowheads="1"/>
          </p:cNvSpPr>
          <p:nvPr/>
        </p:nvSpPr>
        <p:spPr bwMode="auto">
          <a:xfrm>
            <a:off x="6918037" y="2064446"/>
            <a:ext cx="4987636" cy="4471032"/>
          </a:xfrm>
          <a:prstGeom prst="rect">
            <a:avLst/>
          </a:prstGeom>
          <a:solidFill>
            <a:srgbClr val="C6D6DD">
              <a:alpha val="60000"/>
            </a:srgbClr>
          </a:solidFill>
          <a:ln>
            <a:solidFill>
              <a:srgbClr val="002060"/>
            </a:solid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Publicly available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Provides time-aligned lyrics to all MUSDB18 tracks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effectLst/>
              </a:rPr>
              <a:t>Lyrics is stored in plain .txt files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2400" dirty="0"/>
              <a:t>Segmented by</a:t>
            </a:r>
            <a:r>
              <a:rPr kumimoji="0" lang="en-US" altLang="en-US" sz="2400" b="0" i="0" u="none" strike="noStrike" cap="none" normalizeH="0" baseline="0" dirty="0">
                <a:ln>
                  <a:noFill/>
                </a:ln>
                <a:effectLst/>
              </a:rPr>
              <a:t> phrase with start and end timestamps (3-10 sec)</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sz="2400" dirty="0"/>
              <a:t>~4,250 total audio-text segments</a:t>
            </a:r>
          </a:p>
          <a:p>
            <a:pPr marL="285750" indent="-285750" eaLnBrk="0" fontAlgn="base" hangingPunct="0">
              <a:lnSpc>
                <a:spcPct val="150000"/>
              </a:lnSpc>
              <a:spcBef>
                <a:spcPct val="0"/>
              </a:spcBef>
              <a:spcAft>
                <a:spcPct val="0"/>
              </a:spcAft>
              <a:buFont typeface="Arial" panose="020B0604020202020204" pitchFamily="34" charset="0"/>
              <a:buChar char="•"/>
            </a:pPr>
            <a:endParaRPr kumimoji="0" lang="en-US" altLang="en-US" sz="2400" b="0" i="0" u="none" strike="noStrike" cap="none" normalizeH="0" baseline="0" dirty="0">
              <a:ln>
                <a:noFill/>
              </a:ln>
              <a:effectLst/>
            </a:endParaRPr>
          </a:p>
        </p:txBody>
      </p:sp>
      <p:pic>
        <p:nvPicPr>
          <p:cNvPr id="1026" name="Picture 2" descr="Zenodo - Wikipedia">
            <a:extLst>
              <a:ext uri="{FF2B5EF4-FFF2-40B4-BE49-F238E27FC236}">
                <a16:creationId xmlns:a16="http://schemas.microsoft.com/office/drawing/2014/main" id="{BC68C9D1-6829-D5EA-A64F-1395972BC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254" y="207798"/>
            <a:ext cx="2417618" cy="88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22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a:stretch>
            <a:fillRect l="-2000" r="-2000"/>
          </a:stretch>
        </a:blipFill>
        <a:effectLst/>
      </p:bgPr>
    </p:bg>
    <p:spTree>
      <p:nvGrpSpPr>
        <p:cNvPr id="1" name="">
          <a:extLst>
            <a:ext uri="{FF2B5EF4-FFF2-40B4-BE49-F238E27FC236}">
              <a16:creationId xmlns:a16="http://schemas.microsoft.com/office/drawing/2014/main" id="{14341B6E-03D5-F329-0ECF-1ACF731246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B5B60C-2220-65EB-3D4A-104FF94E4F88}"/>
              </a:ext>
            </a:extLst>
          </p:cNvPr>
          <p:cNvSpPr txBox="1"/>
          <p:nvPr/>
        </p:nvSpPr>
        <p:spPr>
          <a:xfrm>
            <a:off x="3285950" y="165927"/>
            <a:ext cx="5620099" cy="830997"/>
          </a:xfrm>
          <a:prstGeom prst="rect">
            <a:avLst/>
          </a:prstGeom>
          <a:noFill/>
        </p:spPr>
        <p:txBody>
          <a:bodyPr wrap="square">
            <a:spAutoFit/>
          </a:bodyPr>
          <a:lstStyle/>
          <a:p>
            <a:pPr algn="ctr"/>
            <a:r>
              <a:rPr lang="en-US" sz="4800" b="1" dirty="0">
                <a:effectLst>
                  <a:outerShdw blurRad="38100" dist="38100" dir="2700000" algn="tl">
                    <a:srgbClr val="000000">
                      <a:alpha val="43137"/>
                    </a:srgbClr>
                  </a:outerShdw>
                </a:effectLst>
                <a:latin typeface="Aptos Display" panose="020B0004020202020204" pitchFamily="34" charset="0"/>
              </a:rPr>
              <a:t>Data Preparation</a:t>
            </a:r>
          </a:p>
        </p:txBody>
      </p:sp>
      <p:sp>
        <p:nvSpPr>
          <p:cNvPr id="13" name="TextBox 12">
            <a:extLst>
              <a:ext uri="{FF2B5EF4-FFF2-40B4-BE49-F238E27FC236}">
                <a16:creationId xmlns:a16="http://schemas.microsoft.com/office/drawing/2014/main" id="{D4F55410-C81F-550C-190A-940814720CC4}"/>
              </a:ext>
            </a:extLst>
          </p:cNvPr>
          <p:cNvSpPr txBox="1"/>
          <p:nvPr/>
        </p:nvSpPr>
        <p:spPr>
          <a:xfrm>
            <a:off x="427584" y="821602"/>
            <a:ext cx="8209422" cy="1894621"/>
          </a:xfrm>
          <a:prstGeom prst="rect">
            <a:avLst/>
          </a:prstGeom>
          <a:noFill/>
        </p:spPr>
        <p:txBody>
          <a:bodyPr wrap="square" rtlCol="0">
            <a:spAutoFit/>
          </a:bodyPr>
          <a:lstStyle/>
          <a:p>
            <a:pPr>
              <a:lnSpc>
                <a:spcPct val="150000"/>
              </a:lnSpc>
            </a:pPr>
            <a:r>
              <a:rPr lang="en-US" sz="2000" b="1" dirty="0"/>
              <a:t>Pre-</a:t>
            </a:r>
            <a:r>
              <a:rPr lang="en-US" sz="2000" b="1" dirty="0" err="1"/>
              <a:t>Proccess</a:t>
            </a:r>
            <a:endParaRPr lang="en-US" sz="2000" b="1" dirty="0"/>
          </a:p>
          <a:p>
            <a:pPr marL="285750" indent="-285750">
              <a:lnSpc>
                <a:spcPct val="150000"/>
              </a:lnSpc>
              <a:buFont typeface="Arial" panose="020B0604020202020204" pitchFamily="34" charset="0"/>
              <a:buChar char="•"/>
            </a:pPr>
            <a:r>
              <a:rPr lang="en-US" sz="2000" dirty="0"/>
              <a:t>Audio split into chunks aligned with annotated lyrics segments</a:t>
            </a:r>
          </a:p>
          <a:p>
            <a:pPr marL="285750" indent="-285750">
              <a:lnSpc>
                <a:spcPct val="150000"/>
              </a:lnSpc>
              <a:buFont typeface="Arial" panose="020B0604020202020204" pitchFamily="34" charset="0"/>
              <a:buChar char="•"/>
            </a:pPr>
            <a:r>
              <a:rPr lang="en-US" sz="2000" dirty="0"/>
              <a:t>Chunks resampled to 16 kHz mono</a:t>
            </a:r>
          </a:p>
          <a:p>
            <a:pPr marL="285750" indent="-285750">
              <a:lnSpc>
                <a:spcPct val="150000"/>
              </a:lnSpc>
              <a:buFont typeface="Arial" panose="020B0604020202020204" pitchFamily="34" charset="0"/>
              <a:buChar char="•"/>
            </a:pPr>
            <a:r>
              <a:rPr lang="en-US" sz="2000" dirty="0"/>
              <a:t>Filtered for English tracks with true lyrics (about 30% had “-” lyric)</a:t>
            </a:r>
          </a:p>
        </p:txBody>
      </p:sp>
    </p:spTree>
    <p:extLst>
      <p:ext uri="{BB962C8B-B14F-4D97-AF65-F5344CB8AC3E}">
        <p14:creationId xmlns:p14="http://schemas.microsoft.com/office/powerpoint/2010/main" val="4030274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1417</TotalTime>
  <Words>2351</Words>
  <Application>Microsoft Office PowerPoint</Application>
  <PresentationFormat>Widescreen</PresentationFormat>
  <Paragraphs>475</Paragraphs>
  <Slides>37</Slides>
  <Notes>24</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Arial Unicode MS</vt:lpstr>
      <vt:lpstr>Avenir Next LT Pro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Gideon Szamet</dc:creator>
  <cp:lastModifiedBy>Gideon Szamet</cp:lastModifiedBy>
  <cp:revision>25</cp:revision>
  <dcterms:created xsi:type="dcterms:W3CDTF">2025-07-21T20:24:01Z</dcterms:created>
  <dcterms:modified xsi:type="dcterms:W3CDTF">2025-07-24T15:28:00Z</dcterms:modified>
</cp:coreProperties>
</file>